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93"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56" r:id="rId16"/>
    <p:sldId id="270" r:id="rId17"/>
    <p:sldId id="271" r:id="rId18"/>
    <p:sldId id="272" r:id="rId19"/>
    <p:sldId id="275"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defaultTextStyle>
    <a:defPPr>
      <a:defRPr lang="tr-TR"/>
    </a:defPPr>
    <a:lvl1pPr marL="0" algn="l" defTabSz="950882" rtl="0" eaLnBrk="1" latinLnBrk="0" hangingPunct="1">
      <a:defRPr sz="1900" kern="1200">
        <a:solidFill>
          <a:schemeClr val="tx1"/>
        </a:solidFill>
        <a:latin typeface="+mn-lt"/>
        <a:ea typeface="+mn-ea"/>
        <a:cs typeface="+mn-cs"/>
      </a:defRPr>
    </a:lvl1pPr>
    <a:lvl2pPr marL="475441" algn="l" defTabSz="950882" rtl="0" eaLnBrk="1" latinLnBrk="0" hangingPunct="1">
      <a:defRPr sz="1900" kern="1200">
        <a:solidFill>
          <a:schemeClr val="tx1"/>
        </a:solidFill>
        <a:latin typeface="+mn-lt"/>
        <a:ea typeface="+mn-ea"/>
        <a:cs typeface="+mn-cs"/>
      </a:defRPr>
    </a:lvl2pPr>
    <a:lvl3pPr marL="950882" algn="l" defTabSz="950882" rtl="0" eaLnBrk="1" latinLnBrk="0" hangingPunct="1">
      <a:defRPr sz="1900" kern="1200">
        <a:solidFill>
          <a:schemeClr val="tx1"/>
        </a:solidFill>
        <a:latin typeface="+mn-lt"/>
        <a:ea typeface="+mn-ea"/>
        <a:cs typeface="+mn-cs"/>
      </a:defRPr>
    </a:lvl3pPr>
    <a:lvl4pPr marL="1426324" algn="l" defTabSz="950882" rtl="0" eaLnBrk="1" latinLnBrk="0" hangingPunct="1">
      <a:defRPr sz="1900" kern="1200">
        <a:solidFill>
          <a:schemeClr val="tx1"/>
        </a:solidFill>
        <a:latin typeface="+mn-lt"/>
        <a:ea typeface="+mn-ea"/>
        <a:cs typeface="+mn-cs"/>
      </a:defRPr>
    </a:lvl4pPr>
    <a:lvl5pPr marL="1901764" algn="l" defTabSz="950882" rtl="0" eaLnBrk="1" latinLnBrk="0" hangingPunct="1">
      <a:defRPr sz="1900" kern="1200">
        <a:solidFill>
          <a:schemeClr val="tx1"/>
        </a:solidFill>
        <a:latin typeface="+mn-lt"/>
        <a:ea typeface="+mn-ea"/>
        <a:cs typeface="+mn-cs"/>
      </a:defRPr>
    </a:lvl5pPr>
    <a:lvl6pPr marL="2377206" algn="l" defTabSz="950882" rtl="0" eaLnBrk="1" latinLnBrk="0" hangingPunct="1">
      <a:defRPr sz="1900" kern="1200">
        <a:solidFill>
          <a:schemeClr val="tx1"/>
        </a:solidFill>
        <a:latin typeface="+mn-lt"/>
        <a:ea typeface="+mn-ea"/>
        <a:cs typeface="+mn-cs"/>
      </a:defRPr>
    </a:lvl6pPr>
    <a:lvl7pPr marL="2852647" algn="l" defTabSz="950882" rtl="0" eaLnBrk="1" latinLnBrk="0" hangingPunct="1">
      <a:defRPr sz="1900" kern="1200">
        <a:solidFill>
          <a:schemeClr val="tx1"/>
        </a:solidFill>
        <a:latin typeface="+mn-lt"/>
        <a:ea typeface="+mn-ea"/>
        <a:cs typeface="+mn-cs"/>
      </a:defRPr>
    </a:lvl7pPr>
    <a:lvl8pPr marL="3328088" algn="l" defTabSz="950882" rtl="0" eaLnBrk="1" latinLnBrk="0" hangingPunct="1">
      <a:defRPr sz="1900" kern="1200">
        <a:solidFill>
          <a:schemeClr val="tx1"/>
        </a:solidFill>
        <a:latin typeface="+mn-lt"/>
        <a:ea typeface="+mn-ea"/>
        <a:cs typeface="+mn-cs"/>
      </a:defRPr>
    </a:lvl8pPr>
    <a:lvl9pPr marL="3803530" algn="l" defTabSz="95088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3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3"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1" name="Rectangle 10"/>
          <p:cNvSpPr/>
          <p:nvPr/>
        </p:nvSpPr>
        <p:spPr>
          <a:xfrm>
            <a:off x="989953"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2" name="Rectangle 11"/>
          <p:cNvSpPr/>
          <p:nvPr/>
        </p:nvSpPr>
        <p:spPr>
          <a:xfrm>
            <a:off x="990601" y="757239"/>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4" y="526553"/>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2"/>
            <a:ext cx="5723468" cy="1371068"/>
          </a:xfrm>
        </p:spPr>
        <p:txBody>
          <a:bodyPr anchor="b">
            <a:normAutofit/>
          </a:bodyPr>
          <a:lstStyle>
            <a:lvl1pPr>
              <a:defRPr sz="5000"/>
            </a:lvl1pPr>
          </a:lstStyle>
          <a:p>
            <a:r>
              <a:rPr lang="tr-TR" smtClean="0"/>
              <a:t>Asıl başlık stili için tıklatın</a:t>
            </a:r>
            <a:endParaRPr lang="en-US"/>
          </a:p>
        </p:txBody>
      </p:sp>
      <p:sp>
        <p:nvSpPr>
          <p:cNvPr id="3" name="Subtitle 2"/>
          <p:cNvSpPr>
            <a:spLocks noGrp="1"/>
          </p:cNvSpPr>
          <p:nvPr>
            <p:ph type="subTitle" idx="1"/>
          </p:nvPr>
        </p:nvSpPr>
        <p:spPr>
          <a:xfrm>
            <a:off x="1727203" y="2802467"/>
            <a:ext cx="5712179" cy="1143000"/>
          </a:xfrm>
        </p:spPr>
        <p:txBody>
          <a:bodyPr/>
          <a:lstStyle>
            <a:lvl1pPr marL="0" indent="0" algn="ctr">
              <a:buNone/>
              <a:defRPr>
                <a:solidFill>
                  <a:schemeClr val="tx2"/>
                </a:solidFill>
              </a:defRPr>
            </a:lvl1pPr>
            <a:lvl2pPr marL="475441" indent="0" algn="ctr">
              <a:buNone/>
              <a:defRPr>
                <a:solidFill>
                  <a:schemeClr val="tx1">
                    <a:tint val="75000"/>
                  </a:schemeClr>
                </a:solidFill>
              </a:defRPr>
            </a:lvl2pPr>
            <a:lvl3pPr marL="950882" indent="0" algn="ctr">
              <a:buNone/>
              <a:defRPr>
                <a:solidFill>
                  <a:schemeClr val="tx1">
                    <a:tint val="75000"/>
                  </a:schemeClr>
                </a:solidFill>
              </a:defRPr>
            </a:lvl3pPr>
            <a:lvl4pPr marL="1426324" indent="0" algn="ctr">
              <a:buNone/>
              <a:defRPr>
                <a:solidFill>
                  <a:schemeClr val="tx1">
                    <a:tint val="75000"/>
                  </a:schemeClr>
                </a:solidFill>
              </a:defRPr>
            </a:lvl4pPr>
            <a:lvl5pPr marL="1901764" indent="0" algn="ctr">
              <a:buNone/>
              <a:defRPr>
                <a:solidFill>
                  <a:schemeClr val="tx1">
                    <a:tint val="75000"/>
                  </a:schemeClr>
                </a:solidFill>
              </a:defRPr>
            </a:lvl5pPr>
            <a:lvl6pPr marL="2377206" indent="0" algn="ctr">
              <a:buNone/>
              <a:defRPr>
                <a:solidFill>
                  <a:schemeClr val="tx1">
                    <a:tint val="75000"/>
                  </a:schemeClr>
                </a:solidFill>
              </a:defRPr>
            </a:lvl6pPr>
            <a:lvl7pPr marL="2852647" indent="0" algn="ctr">
              <a:buNone/>
              <a:defRPr>
                <a:solidFill>
                  <a:schemeClr val="tx1">
                    <a:tint val="75000"/>
                  </a:schemeClr>
                </a:solidFill>
              </a:defRPr>
            </a:lvl7pPr>
            <a:lvl8pPr marL="3328088" indent="0" algn="ctr">
              <a:buNone/>
              <a:defRPr>
                <a:solidFill>
                  <a:schemeClr val="tx1">
                    <a:tint val="75000"/>
                  </a:schemeClr>
                </a:solidFill>
              </a:defRPr>
            </a:lvl8pPr>
            <a:lvl9pPr marL="380353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8" y="4018194"/>
            <a:ext cx="1213821" cy="273844"/>
          </a:xfrm>
        </p:spPr>
        <p:txBody>
          <a:bodyPr/>
          <a:lstStyle/>
          <a:p>
            <a:fld id="{A23720DD-5B6D-40BF-8493-A6B52D484E6B}" type="datetimeFigureOut">
              <a:rPr lang="tr-TR" smtClean="0"/>
              <a:t>13.11.2018</a:t>
            </a:fld>
            <a:endParaRPr lang="tr-TR"/>
          </a:p>
        </p:txBody>
      </p:sp>
      <p:sp>
        <p:nvSpPr>
          <p:cNvPr id="5" name="Footer Placeholder 4"/>
          <p:cNvSpPr>
            <a:spLocks noGrp="1"/>
          </p:cNvSpPr>
          <p:nvPr>
            <p:ph type="ftr" sz="quarter" idx="11"/>
          </p:nvPr>
        </p:nvSpPr>
        <p:spPr>
          <a:xfrm>
            <a:off x="1174047" y="4018194"/>
            <a:ext cx="5034845" cy="273844"/>
          </a:xfrm>
        </p:spPr>
        <p:txBody>
          <a:bodyPr/>
          <a:lstStyle/>
          <a:p>
            <a:endParaRPr lang="tr-TR"/>
          </a:p>
        </p:txBody>
      </p:sp>
      <p:sp>
        <p:nvSpPr>
          <p:cNvPr id="6" name="Slide Number Placeholder 5"/>
          <p:cNvSpPr>
            <a:spLocks noGrp="1"/>
          </p:cNvSpPr>
          <p:nvPr>
            <p:ph type="sldNum" sz="quarter" idx="12"/>
          </p:nvPr>
        </p:nvSpPr>
        <p:spPr>
          <a:xfrm>
            <a:off x="6213932" y="4018194"/>
            <a:ext cx="554023" cy="273844"/>
          </a:xfrm>
        </p:spPr>
        <p:txBody>
          <a:bodyPr/>
          <a:lstStyle>
            <a:lvl1pPr algn="ctr">
              <a:defRPr/>
            </a:lvl1p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694269"/>
            <a:ext cx="1430867" cy="35729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2" y="829736"/>
            <a:ext cx="5178779" cy="3302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1679573"/>
            <a:ext cx="6254044" cy="1021557"/>
          </a:xfrm>
        </p:spPr>
        <p:txBody>
          <a:bodyPr anchor="b"/>
          <a:lstStyle>
            <a:lvl1pPr algn="ctr">
              <a:defRPr sz="42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70" y="2794002"/>
            <a:ext cx="6231467" cy="982133"/>
          </a:xfrm>
        </p:spPr>
        <p:txBody>
          <a:bodyPr anchor="t"/>
          <a:lstStyle>
            <a:lvl1pPr marL="0" indent="0" algn="ctr">
              <a:buNone/>
              <a:defRPr sz="2100">
                <a:solidFill>
                  <a:schemeClr val="tx2"/>
                </a:solidFill>
              </a:defRPr>
            </a:lvl1pPr>
            <a:lvl2pPr marL="475441" indent="0">
              <a:buNone/>
              <a:defRPr sz="1900">
                <a:solidFill>
                  <a:schemeClr val="tx1">
                    <a:tint val="75000"/>
                  </a:schemeClr>
                </a:solidFill>
              </a:defRPr>
            </a:lvl2pPr>
            <a:lvl3pPr marL="950882" indent="0">
              <a:buNone/>
              <a:defRPr sz="1700">
                <a:solidFill>
                  <a:schemeClr val="tx1">
                    <a:tint val="75000"/>
                  </a:schemeClr>
                </a:solidFill>
              </a:defRPr>
            </a:lvl3pPr>
            <a:lvl4pPr marL="1426324" indent="0">
              <a:buNone/>
              <a:defRPr sz="1500">
                <a:solidFill>
                  <a:schemeClr val="tx1">
                    <a:tint val="75000"/>
                  </a:schemeClr>
                </a:solidFill>
              </a:defRPr>
            </a:lvl4pPr>
            <a:lvl5pPr marL="1901764" indent="0">
              <a:buNone/>
              <a:defRPr sz="1500">
                <a:solidFill>
                  <a:schemeClr val="tx1">
                    <a:tint val="75000"/>
                  </a:schemeClr>
                </a:solidFill>
              </a:defRPr>
            </a:lvl5pPr>
            <a:lvl6pPr marL="2377206" indent="0">
              <a:buNone/>
              <a:defRPr sz="1500">
                <a:solidFill>
                  <a:schemeClr val="tx1">
                    <a:tint val="75000"/>
                  </a:schemeClr>
                </a:solidFill>
              </a:defRPr>
            </a:lvl6pPr>
            <a:lvl7pPr marL="2852647" indent="0">
              <a:buNone/>
              <a:defRPr sz="1500">
                <a:solidFill>
                  <a:schemeClr val="tx1">
                    <a:tint val="75000"/>
                  </a:schemeClr>
                </a:solidFill>
              </a:defRPr>
            </a:lvl7pPr>
            <a:lvl8pPr marL="3328088" indent="0">
              <a:buNone/>
              <a:defRPr sz="1500">
                <a:solidFill>
                  <a:schemeClr val="tx1">
                    <a:tint val="75000"/>
                  </a:schemeClr>
                </a:solidFill>
              </a:defRPr>
            </a:lvl8pPr>
            <a:lvl9pPr marL="3803530" indent="0">
              <a:buNone/>
              <a:defRPr sz="15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13.11.2018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1591055"/>
            <a:ext cx="3200400" cy="27020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1589486"/>
            <a:ext cx="3200400" cy="270390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71" y="1591735"/>
            <a:ext cx="2939521" cy="615156"/>
          </a:xfrm>
        </p:spPr>
        <p:txBody>
          <a:bodyPr anchor="b">
            <a:normAutofit/>
          </a:bodyPr>
          <a:lstStyle>
            <a:lvl1pPr marL="0" indent="0" algn="ctr">
              <a:buNone/>
              <a:defRPr sz="2100" b="1">
                <a:solidFill>
                  <a:schemeClr val="tx2"/>
                </a:solidFill>
              </a:defRPr>
            </a:lvl1pPr>
            <a:lvl2pPr marL="475441" indent="0">
              <a:buNone/>
              <a:defRPr sz="2100" b="1"/>
            </a:lvl2pPr>
            <a:lvl3pPr marL="950882" indent="0">
              <a:buNone/>
              <a:defRPr sz="1900" b="1"/>
            </a:lvl3pPr>
            <a:lvl4pPr marL="1426324" indent="0">
              <a:buNone/>
              <a:defRPr sz="1700" b="1"/>
            </a:lvl4pPr>
            <a:lvl5pPr marL="1901764" indent="0">
              <a:buNone/>
              <a:defRPr sz="1700" b="1"/>
            </a:lvl5pPr>
            <a:lvl6pPr marL="2377206" indent="0">
              <a:buNone/>
              <a:defRPr sz="1700" b="1"/>
            </a:lvl6pPr>
            <a:lvl7pPr marL="2852647" indent="0">
              <a:buNone/>
              <a:defRPr sz="1700" b="1"/>
            </a:lvl7pPr>
            <a:lvl8pPr marL="3328088" indent="0">
              <a:buNone/>
              <a:defRPr sz="1700" b="1"/>
            </a:lvl8pPr>
            <a:lvl9pPr marL="3803530" indent="0">
              <a:buNone/>
              <a:defRPr sz="17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70" y="1591733"/>
            <a:ext cx="2944368" cy="617220"/>
          </a:xfrm>
        </p:spPr>
        <p:txBody>
          <a:bodyPr anchor="b">
            <a:normAutofit/>
          </a:bodyPr>
          <a:lstStyle>
            <a:lvl1pPr marL="0" indent="0" algn="ctr">
              <a:buNone/>
              <a:defRPr sz="2100" b="1">
                <a:solidFill>
                  <a:schemeClr val="tx2"/>
                </a:solidFill>
              </a:defRPr>
            </a:lvl1pPr>
            <a:lvl2pPr marL="475441" indent="0">
              <a:buNone/>
              <a:defRPr sz="2100" b="1"/>
            </a:lvl2pPr>
            <a:lvl3pPr marL="950882" indent="0">
              <a:buNone/>
              <a:defRPr sz="1900" b="1"/>
            </a:lvl3pPr>
            <a:lvl4pPr marL="1426324" indent="0">
              <a:buNone/>
              <a:defRPr sz="1700" b="1"/>
            </a:lvl4pPr>
            <a:lvl5pPr marL="1901764" indent="0">
              <a:buNone/>
              <a:defRPr sz="1700" b="1"/>
            </a:lvl5pPr>
            <a:lvl6pPr marL="2377206" indent="0">
              <a:buNone/>
              <a:defRPr sz="1700" b="1"/>
            </a:lvl6pPr>
            <a:lvl7pPr marL="2852647" indent="0">
              <a:buNone/>
              <a:defRPr sz="1700" b="1"/>
            </a:lvl7pPr>
            <a:lvl8pPr marL="3328088" indent="0">
              <a:buNone/>
              <a:defRPr sz="1700" b="1"/>
            </a:lvl8pPr>
            <a:lvl9pPr marL="3803530" indent="0">
              <a:buNone/>
              <a:defRPr sz="17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13.11.2018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208276"/>
            <a:ext cx="3227832" cy="20848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208610"/>
            <a:ext cx="3227832" cy="20848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13.11.2018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13.11.2018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6" name="Rectangle 15"/>
          <p:cNvSpPr/>
          <p:nvPr/>
        </p:nvSpPr>
        <p:spPr>
          <a:xfrm rot="60000">
            <a:off x="4468875"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7" name="Rectangle 16"/>
          <p:cNvSpPr/>
          <p:nvPr/>
        </p:nvSpPr>
        <p:spPr>
          <a:xfrm rot="60000">
            <a:off x="4471419" y="452628"/>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3" name="Rectangle 12"/>
          <p:cNvSpPr/>
          <p:nvPr/>
        </p:nvSpPr>
        <p:spPr>
          <a:xfrm rot="21540000">
            <a:off x="749206"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4" name="Rectangle 13"/>
          <p:cNvSpPr/>
          <p:nvPr/>
        </p:nvSpPr>
        <p:spPr>
          <a:xfrm rot="21540000">
            <a:off x="749810" y="432054"/>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9" y="220466"/>
            <a:ext cx="567831" cy="425873"/>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8976" y="1515033"/>
            <a:ext cx="3064827" cy="1127278"/>
          </a:xfrm>
        </p:spPr>
        <p:txBody>
          <a:bodyPr anchor="b">
            <a:normAutofit/>
          </a:bodyPr>
          <a:lstStyle>
            <a:lvl1pPr algn="ctr">
              <a:defRPr sz="25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863246"/>
            <a:ext cx="3020792" cy="3469117"/>
          </a:xfrm>
        </p:spPr>
        <p:txBody>
          <a:bodyPr anchor="ctr"/>
          <a:lstStyle>
            <a:lvl1pPr>
              <a:defRPr sz="2300"/>
            </a:lvl1pPr>
            <a:lvl2pPr>
              <a:defRPr sz="2100"/>
            </a:lvl2pPr>
            <a:lvl3pPr>
              <a:defRPr sz="1900"/>
            </a:lvl3pPr>
            <a:lvl4pPr>
              <a:defRPr sz="1700"/>
            </a:lvl4pPr>
            <a:lvl5pPr>
              <a:defRPr sz="15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7" y="2717811"/>
            <a:ext cx="3048891" cy="1575300"/>
          </a:xfrm>
        </p:spPr>
        <p:txBody>
          <a:bodyPr>
            <a:normAutofit/>
          </a:bodyPr>
          <a:lstStyle>
            <a:lvl1pPr marL="0" indent="0" algn="ctr">
              <a:buNone/>
              <a:defRPr sz="1700"/>
            </a:lvl1pPr>
            <a:lvl2pPr marL="475441" indent="0">
              <a:buNone/>
              <a:defRPr sz="1300"/>
            </a:lvl2pPr>
            <a:lvl3pPr marL="950882" indent="0">
              <a:buNone/>
              <a:defRPr sz="1100"/>
            </a:lvl3pPr>
            <a:lvl4pPr marL="1426324" indent="0">
              <a:buNone/>
              <a:defRPr sz="900"/>
            </a:lvl4pPr>
            <a:lvl5pPr marL="1901764" indent="0">
              <a:buNone/>
              <a:defRPr sz="900"/>
            </a:lvl5pPr>
            <a:lvl6pPr marL="2377206" indent="0">
              <a:buNone/>
              <a:defRPr sz="900"/>
            </a:lvl6pPr>
            <a:lvl7pPr marL="2852647" indent="0">
              <a:buNone/>
              <a:defRPr sz="900"/>
            </a:lvl7pPr>
            <a:lvl8pPr marL="3328088" indent="0">
              <a:buNone/>
              <a:defRPr sz="900"/>
            </a:lvl8pPr>
            <a:lvl9pPr marL="380353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701" y="4414255"/>
            <a:ext cx="1213821" cy="273844"/>
          </a:xfrm>
        </p:spPr>
        <p:txBody>
          <a:bodyPr/>
          <a:lstStyle/>
          <a:p>
            <a:fld id="{A23720DD-5B6D-40BF-8493-A6B52D484E6B}" type="datetimeFigureOut">
              <a:rPr lang="tr-TR" smtClean="0"/>
              <a:t>13.11.2018</a:t>
            </a:fld>
            <a:endParaRPr lang="tr-TR"/>
          </a:p>
        </p:txBody>
      </p:sp>
      <p:sp>
        <p:nvSpPr>
          <p:cNvPr id="6" name="Footer Placeholder 5"/>
          <p:cNvSpPr>
            <a:spLocks noGrp="1"/>
          </p:cNvSpPr>
          <p:nvPr>
            <p:ph type="ftr" sz="quarter" idx="11"/>
          </p:nvPr>
        </p:nvSpPr>
        <p:spPr>
          <a:xfrm rot="-60000">
            <a:off x="914556" y="4371947"/>
            <a:ext cx="3522607" cy="273844"/>
          </a:xfrm>
        </p:spPr>
        <p:txBody>
          <a:bodyPr/>
          <a:lstStyle/>
          <a:p>
            <a:endParaRPr lang="tr-TR"/>
          </a:p>
        </p:txBody>
      </p:sp>
      <p:sp>
        <p:nvSpPr>
          <p:cNvPr id="7" name="Slide Number Placeholder 6"/>
          <p:cNvSpPr>
            <a:spLocks noGrp="1"/>
          </p:cNvSpPr>
          <p:nvPr>
            <p:ph type="sldNum" sz="quarter" idx="12"/>
          </p:nvPr>
        </p:nvSpPr>
        <p:spPr>
          <a:xfrm rot="60000">
            <a:off x="7557315" y="4422722"/>
            <a:ext cx="554023" cy="273844"/>
          </a:xfrm>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2" name="Rectangle 11"/>
          <p:cNvSpPr/>
          <p:nvPr/>
        </p:nvSpPr>
        <p:spPr>
          <a:xfrm rot="21540000">
            <a:off x="749206"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3" name="Rectangle 12"/>
          <p:cNvSpPr/>
          <p:nvPr/>
        </p:nvSpPr>
        <p:spPr>
          <a:xfrm rot="21540000">
            <a:off x="745061" y="431827"/>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29" name="Rectangle 28"/>
          <p:cNvSpPr/>
          <p:nvPr/>
        </p:nvSpPr>
        <p:spPr>
          <a:xfrm rot="60000">
            <a:off x="4468875"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30" name="Rectangle 29"/>
          <p:cNvSpPr/>
          <p:nvPr/>
        </p:nvSpPr>
        <p:spPr>
          <a:xfrm rot="60000">
            <a:off x="4464771" y="452940"/>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9" y="220466"/>
            <a:ext cx="567831" cy="425873"/>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6424" y="1515618"/>
            <a:ext cx="3063240" cy="1124712"/>
          </a:xfrm>
        </p:spPr>
        <p:txBody>
          <a:bodyPr anchor="b">
            <a:normAutofit/>
          </a:bodyPr>
          <a:lstStyle>
            <a:lvl1pPr algn="ctr">
              <a:defRPr sz="25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7" y="905455"/>
            <a:ext cx="2913863" cy="340455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500"/>
            </a:lvl1pPr>
            <a:lvl2pPr marL="475441" indent="0">
              <a:buNone/>
              <a:defRPr sz="2900"/>
            </a:lvl2pPr>
            <a:lvl3pPr marL="950882" indent="0">
              <a:buNone/>
              <a:defRPr sz="2500"/>
            </a:lvl3pPr>
            <a:lvl4pPr marL="1426324" indent="0">
              <a:buNone/>
              <a:defRPr sz="2100"/>
            </a:lvl4pPr>
            <a:lvl5pPr marL="1901764" indent="0">
              <a:buNone/>
              <a:defRPr sz="2100"/>
            </a:lvl5pPr>
            <a:lvl6pPr marL="2377206" indent="0">
              <a:buNone/>
              <a:defRPr sz="2100"/>
            </a:lvl6pPr>
            <a:lvl7pPr marL="2852647" indent="0">
              <a:buNone/>
              <a:defRPr sz="2100"/>
            </a:lvl7pPr>
            <a:lvl8pPr marL="3328088" indent="0">
              <a:buNone/>
              <a:defRPr sz="2100"/>
            </a:lvl8pPr>
            <a:lvl9pPr marL="3803530" indent="0">
              <a:buNone/>
              <a:defRPr sz="21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2715768"/>
            <a:ext cx="3044952" cy="1577340"/>
          </a:xfrm>
        </p:spPr>
        <p:txBody>
          <a:bodyPr>
            <a:normAutofit/>
          </a:bodyPr>
          <a:lstStyle>
            <a:lvl1pPr marL="0" indent="0" algn="ctr">
              <a:buNone/>
              <a:defRPr sz="1700"/>
            </a:lvl1pPr>
            <a:lvl2pPr marL="475441" indent="0">
              <a:buNone/>
              <a:defRPr sz="1300"/>
            </a:lvl2pPr>
            <a:lvl3pPr marL="950882" indent="0">
              <a:buNone/>
              <a:defRPr sz="1100"/>
            </a:lvl3pPr>
            <a:lvl4pPr marL="1426324" indent="0">
              <a:buNone/>
              <a:defRPr sz="900"/>
            </a:lvl4pPr>
            <a:lvl5pPr marL="1901764" indent="0">
              <a:buNone/>
              <a:defRPr sz="900"/>
            </a:lvl5pPr>
            <a:lvl6pPr marL="2377206" indent="0">
              <a:buNone/>
              <a:defRPr sz="900"/>
            </a:lvl6pPr>
            <a:lvl7pPr marL="2852647" indent="0">
              <a:buNone/>
              <a:defRPr sz="900"/>
            </a:lvl7pPr>
            <a:lvl8pPr marL="3328088" indent="0">
              <a:buNone/>
              <a:defRPr sz="900"/>
            </a:lvl8pPr>
            <a:lvl9pPr marL="380353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9" y="4416554"/>
            <a:ext cx="1213821" cy="273844"/>
          </a:xfrm>
        </p:spPr>
        <p:txBody>
          <a:bodyPr/>
          <a:lstStyle/>
          <a:p>
            <a:fld id="{A23720DD-5B6D-40BF-8493-A6B52D484E6B}" type="datetimeFigureOut">
              <a:rPr lang="tr-TR" smtClean="0"/>
              <a:t>13.11.2018</a:t>
            </a:fld>
            <a:endParaRPr lang="tr-TR"/>
          </a:p>
        </p:txBody>
      </p:sp>
      <p:sp>
        <p:nvSpPr>
          <p:cNvPr id="6" name="Footer Placeholder 5"/>
          <p:cNvSpPr>
            <a:spLocks noGrp="1"/>
          </p:cNvSpPr>
          <p:nvPr>
            <p:ph type="ftr" sz="quarter" idx="11"/>
          </p:nvPr>
        </p:nvSpPr>
        <p:spPr>
          <a:xfrm rot="-60000">
            <a:off x="914571" y="4373279"/>
            <a:ext cx="3319043" cy="273844"/>
          </a:xfrm>
        </p:spPr>
        <p:txBody>
          <a:bodyPr/>
          <a:lstStyle/>
          <a:p>
            <a:endParaRPr lang="tr-TR"/>
          </a:p>
        </p:txBody>
      </p:sp>
      <p:sp>
        <p:nvSpPr>
          <p:cNvPr id="7" name="Slide Number Placeholder 6"/>
          <p:cNvSpPr>
            <a:spLocks noGrp="1"/>
          </p:cNvSpPr>
          <p:nvPr>
            <p:ph type="sldNum" sz="quarter" idx="12"/>
          </p:nvPr>
        </p:nvSpPr>
        <p:spPr>
          <a:xfrm rot="60000">
            <a:off x="7562092" y="4425021"/>
            <a:ext cx="554023" cy="273844"/>
          </a:xfrm>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2" y="4551998"/>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1" name="Rectangle 10"/>
          <p:cNvSpPr/>
          <p:nvPr/>
        </p:nvSpPr>
        <p:spPr>
          <a:xfrm>
            <a:off x="731520" y="431482"/>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sp>
        <p:nvSpPr>
          <p:cNvPr id="12" name="Rectangle 11"/>
          <p:cNvSpPr/>
          <p:nvPr/>
        </p:nvSpPr>
        <p:spPr>
          <a:xfrm>
            <a:off x="731520" y="432054"/>
            <a:ext cx="7696200" cy="428625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88" tIns="47544" rIns="95088" bIns="47544"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4" y="204819"/>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85946" y="152756"/>
            <a:ext cx="425196" cy="566928"/>
          </a:xfrm>
          <a:prstGeom prst="rect">
            <a:avLst/>
          </a:prstGeom>
          <a:noFill/>
        </p:spPr>
      </p:pic>
      <p:sp>
        <p:nvSpPr>
          <p:cNvPr id="2" name="Title Placeholder 1"/>
          <p:cNvSpPr>
            <a:spLocks noGrp="1"/>
          </p:cNvSpPr>
          <p:nvPr>
            <p:ph type="title"/>
          </p:nvPr>
        </p:nvSpPr>
        <p:spPr>
          <a:xfrm>
            <a:off x="1095025" y="613188"/>
            <a:ext cx="6965245" cy="901864"/>
          </a:xfrm>
          <a:prstGeom prst="rect">
            <a:avLst/>
          </a:prstGeom>
        </p:spPr>
        <p:txBody>
          <a:bodyPr vert="horz" lIns="95088" tIns="47544" rIns="95088" bIns="47544"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2" y="1589444"/>
            <a:ext cx="6196405" cy="2702859"/>
          </a:xfrm>
          <a:prstGeom prst="rect">
            <a:avLst/>
          </a:prstGeom>
        </p:spPr>
        <p:txBody>
          <a:bodyPr vert="horz" lIns="95088" tIns="47544" rIns="95088" bIns="47544"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91" y="4356864"/>
            <a:ext cx="1213821" cy="273844"/>
          </a:xfrm>
          <a:prstGeom prst="rect">
            <a:avLst/>
          </a:prstGeom>
        </p:spPr>
        <p:txBody>
          <a:bodyPr vert="horz" lIns="95088" tIns="47544" rIns="95088" bIns="47544" rtlCol="0" anchor="ctr"/>
          <a:lstStyle>
            <a:lvl1pPr algn="r">
              <a:defRPr sz="1300">
                <a:solidFill>
                  <a:schemeClr val="tx2"/>
                </a:solidFill>
                <a:latin typeface="Rage Italic" pitchFamily="66" charset="0"/>
              </a:defRPr>
            </a:lvl1pPr>
          </a:lstStyle>
          <a:p>
            <a:fld id="{A23720DD-5B6D-40BF-8493-A6B52D484E6B}" type="datetimeFigureOut">
              <a:rPr lang="tr-TR" smtClean="0"/>
              <a:t>13.11.2018</a:t>
            </a:fld>
            <a:endParaRPr lang="tr-TR"/>
          </a:p>
        </p:txBody>
      </p:sp>
      <p:sp>
        <p:nvSpPr>
          <p:cNvPr id="5" name="Footer Placeholder 4"/>
          <p:cNvSpPr>
            <a:spLocks noGrp="1"/>
          </p:cNvSpPr>
          <p:nvPr>
            <p:ph type="ftr" sz="quarter" idx="3"/>
          </p:nvPr>
        </p:nvSpPr>
        <p:spPr>
          <a:xfrm>
            <a:off x="914402" y="4356864"/>
            <a:ext cx="5540188" cy="273844"/>
          </a:xfrm>
          <a:prstGeom prst="rect">
            <a:avLst/>
          </a:prstGeom>
        </p:spPr>
        <p:txBody>
          <a:bodyPr vert="horz" lIns="95088" tIns="47544" rIns="95088" bIns="47544" rtlCol="0" anchor="ctr"/>
          <a:lstStyle>
            <a:lvl1pPr algn="l">
              <a:defRPr sz="15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5" y="4356864"/>
            <a:ext cx="554023" cy="273844"/>
          </a:xfrm>
          <a:prstGeom prst="rect">
            <a:avLst/>
          </a:prstGeom>
        </p:spPr>
        <p:txBody>
          <a:bodyPr vert="horz" lIns="95088" tIns="47544" rIns="95088" bIns="47544" rtlCol="0" anchor="ctr"/>
          <a:lstStyle>
            <a:lvl1pPr algn="r">
              <a:defRPr sz="15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50882" rtl="0" eaLnBrk="1" latinLnBrk="0" hangingPunct="1">
        <a:spcBef>
          <a:spcPct val="0"/>
        </a:spcBef>
        <a:buNone/>
        <a:defRPr sz="4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265" indent="-285265" algn="l" defTabSz="950882" rtl="0" eaLnBrk="1" latinLnBrk="0" hangingPunct="1">
        <a:spcBef>
          <a:spcPct val="20000"/>
        </a:spcBef>
        <a:buClr>
          <a:schemeClr val="accent2"/>
        </a:buClr>
        <a:buSzPct val="85000"/>
        <a:buFont typeface="Brush Script MT" pitchFamily="66" charset="0"/>
        <a:buChar char="O"/>
        <a:defRPr sz="2500" kern="1200">
          <a:solidFill>
            <a:schemeClr val="tx1"/>
          </a:solidFill>
          <a:latin typeface="+mn-lt"/>
          <a:ea typeface="+mn-ea"/>
          <a:cs typeface="+mn-cs"/>
        </a:defRPr>
      </a:lvl1pPr>
      <a:lvl2pPr marL="665617" indent="-285265" algn="l" defTabSz="950882"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2pPr>
      <a:lvl3pPr marL="950882" indent="-237721" algn="l" defTabSz="950882" rtl="0" eaLnBrk="1" latinLnBrk="0" hangingPunct="1">
        <a:spcBef>
          <a:spcPct val="20000"/>
        </a:spcBef>
        <a:buClr>
          <a:schemeClr val="accent2"/>
        </a:buClr>
        <a:buSzPct val="85000"/>
        <a:buFont typeface="Brush Script MT" pitchFamily="66" charset="0"/>
        <a:buChar char="O"/>
        <a:defRPr sz="2100" kern="1200">
          <a:solidFill>
            <a:schemeClr val="tx1"/>
          </a:solidFill>
          <a:latin typeface="+mn-lt"/>
          <a:ea typeface="+mn-ea"/>
          <a:cs typeface="+mn-cs"/>
        </a:defRPr>
      </a:lvl3pPr>
      <a:lvl4pPr marL="1331235" indent="-237721" algn="l" defTabSz="950882" rtl="0" eaLnBrk="1" latinLnBrk="0" hangingPunct="1">
        <a:spcBef>
          <a:spcPct val="20000"/>
        </a:spcBef>
        <a:buClr>
          <a:schemeClr val="accent2"/>
        </a:buClr>
        <a:buSzPct val="85000"/>
        <a:buFont typeface="Brush Script MT" pitchFamily="66" charset="0"/>
        <a:buChar char="O"/>
        <a:defRPr sz="1900" kern="1200">
          <a:solidFill>
            <a:schemeClr val="tx1"/>
          </a:solidFill>
          <a:latin typeface="+mn-lt"/>
          <a:ea typeface="+mn-ea"/>
          <a:cs typeface="+mn-cs"/>
        </a:defRPr>
      </a:lvl4pPr>
      <a:lvl5pPr marL="1711589" indent="-237721" algn="l" defTabSz="950882" rtl="0" eaLnBrk="1" latinLnBrk="0" hangingPunct="1">
        <a:spcBef>
          <a:spcPct val="20000"/>
        </a:spcBef>
        <a:buClr>
          <a:schemeClr val="accent2"/>
        </a:buClr>
        <a:buSzPct val="85000"/>
        <a:buFont typeface="Brush Script MT" pitchFamily="66" charset="0"/>
        <a:buChar char="O"/>
        <a:defRPr sz="1700" kern="1200">
          <a:solidFill>
            <a:schemeClr val="tx1"/>
          </a:solidFill>
          <a:latin typeface="+mn-lt"/>
          <a:ea typeface="+mn-ea"/>
          <a:cs typeface="+mn-cs"/>
        </a:defRPr>
      </a:lvl5pPr>
      <a:lvl6pPr marL="2091941" indent="-237721" algn="l" defTabSz="950882" rtl="0" eaLnBrk="1" latinLnBrk="0" hangingPunct="1">
        <a:spcBef>
          <a:spcPct val="20000"/>
        </a:spcBef>
        <a:buClr>
          <a:schemeClr val="accent2"/>
        </a:buClr>
        <a:buSzPct val="85000"/>
        <a:buFont typeface="Brush Script MT" pitchFamily="66" charset="0"/>
        <a:buChar char="O"/>
        <a:defRPr sz="1700" kern="1200">
          <a:solidFill>
            <a:schemeClr val="tx1"/>
          </a:solidFill>
          <a:latin typeface="+mn-lt"/>
          <a:ea typeface="+mn-ea"/>
          <a:cs typeface="+mn-cs"/>
        </a:defRPr>
      </a:lvl6pPr>
      <a:lvl7pPr marL="2472294" indent="-237721" algn="l" defTabSz="950882" rtl="0" eaLnBrk="1" latinLnBrk="0" hangingPunct="1">
        <a:spcBef>
          <a:spcPct val="20000"/>
        </a:spcBef>
        <a:buClr>
          <a:schemeClr val="accent2"/>
        </a:buClr>
        <a:buSzPct val="85000"/>
        <a:buFont typeface="Brush Script MT" pitchFamily="66" charset="0"/>
        <a:buChar char="O"/>
        <a:defRPr sz="1700" kern="1200">
          <a:solidFill>
            <a:schemeClr val="tx1"/>
          </a:solidFill>
          <a:latin typeface="+mn-lt"/>
          <a:ea typeface="+mn-ea"/>
          <a:cs typeface="+mn-cs"/>
        </a:defRPr>
      </a:lvl7pPr>
      <a:lvl8pPr marL="2852647" indent="-237721" algn="l" defTabSz="950882" rtl="0" eaLnBrk="1" latinLnBrk="0" hangingPunct="1">
        <a:spcBef>
          <a:spcPct val="20000"/>
        </a:spcBef>
        <a:buClr>
          <a:schemeClr val="accent2"/>
        </a:buClr>
        <a:buSzPct val="85000"/>
        <a:buFont typeface="Brush Script MT" pitchFamily="66" charset="0"/>
        <a:buChar char="O"/>
        <a:defRPr sz="1700" kern="1200">
          <a:solidFill>
            <a:schemeClr val="tx1"/>
          </a:solidFill>
          <a:latin typeface="+mn-lt"/>
          <a:ea typeface="+mn-ea"/>
          <a:cs typeface="+mn-cs"/>
        </a:defRPr>
      </a:lvl8pPr>
      <a:lvl9pPr marL="3233000" indent="-237721" algn="l" defTabSz="950882" rtl="0" eaLnBrk="1" latinLnBrk="0" hangingPunct="1">
        <a:spcBef>
          <a:spcPct val="20000"/>
        </a:spcBef>
        <a:buClr>
          <a:schemeClr val="accent2"/>
        </a:buClr>
        <a:buSzPct val="85000"/>
        <a:buFont typeface="Brush Script MT" pitchFamily="66" charset="0"/>
        <a:buChar char="O"/>
        <a:defRPr sz="1700" kern="1200">
          <a:solidFill>
            <a:schemeClr val="tx1"/>
          </a:solidFill>
          <a:latin typeface="+mn-lt"/>
          <a:ea typeface="+mn-ea"/>
          <a:cs typeface="+mn-cs"/>
        </a:defRPr>
      </a:lvl9pPr>
    </p:bodyStyle>
    <p:otherStyle>
      <a:defPPr>
        <a:defRPr lang="en-US"/>
      </a:defPPr>
      <a:lvl1pPr marL="0" algn="l" defTabSz="950882" rtl="0" eaLnBrk="1" latinLnBrk="0" hangingPunct="1">
        <a:defRPr sz="1900" kern="1200">
          <a:solidFill>
            <a:schemeClr val="tx1"/>
          </a:solidFill>
          <a:latin typeface="+mn-lt"/>
          <a:ea typeface="+mn-ea"/>
          <a:cs typeface="+mn-cs"/>
        </a:defRPr>
      </a:lvl1pPr>
      <a:lvl2pPr marL="475441" algn="l" defTabSz="950882" rtl="0" eaLnBrk="1" latinLnBrk="0" hangingPunct="1">
        <a:defRPr sz="1900" kern="1200">
          <a:solidFill>
            <a:schemeClr val="tx1"/>
          </a:solidFill>
          <a:latin typeface="+mn-lt"/>
          <a:ea typeface="+mn-ea"/>
          <a:cs typeface="+mn-cs"/>
        </a:defRPr>
      </a:lvl2pPr>
      <a:lvl3pPr marL="950882" algn="l" defTabSz="950882" rtl="0" eaLnBrk="1" latinLnBrk="0" hangingPunct="1">
        <a:defRPr sz="1900" kern="1200">
          <a:solidFill>
            <a:schemeClr val="tx1"/>
          </a:solidFill>
          <a:latin typeface="+mn-lt"/>
          <a:ea typeface="+mn-ea"/>
          <a:cs typeface="+mn-cs"/>
        </a:defRPr>
      </a:lvl3pPr>
      <a:lvl4pPr marL="1426324" algn="l" defTabSz="950882" rtl="0" eaLnBrk="1" latinLnBrk="0" hangingPunct="1">
        <a:defRPr sz="1900" kern="1200">
          <a:solidFill>
            <a:schemeClr val="tx1"/>
          </a:solidFill>
          <a:latin typeface="+mn-lt"/>
          <a:ea typeface="+mn-ea"/>
          <a:cs typeface="+mn-cs"/>
        </a:defRPr>
      </a:lvl4pPr>
      <a:lvl5pPr marL="1901764" algn="l" defTabSz="950882" rtl="0" eaLnBrk="1" latinLnBrk="0" hangingPunct="1">
        <a:defRPr sz="1900" kern="1200">
          <a:solidFill>
            <a:schemeClr val="tx1"/>
          </a:solidFill>
          <a:latin typeface="+mn-lt"/>
          <a:ea typeface="+mn-ea"/>
          <a:cs typeface="+mn-cs"/>
        </a:defRPr>
      </a:lvl5pPr>
      <a:lvl6pPr marL="2377206" algn="l" defTabSz="950882" rtl="0" eaLnBrk="1" latinLnBrk="0" hangingPunct="1">
        <a:defRPr sz="1900" kern="1200">
          <a:solidFill>
            <a:schemeClr val="tx1"/>
          </a:solidFill>
          <a:latin typeface="+mn-lt"/>
          <a:ea typeface="+mn-ea"/>
          <a:cs typeface="+mn-cs"/>
        </a:defRPr>
      </a:lvl6pPr>
      <a:lvl7pPr marL="2852647" algn="l" defTabSz="950882" rtl="0" eaLnBrk="1" latinLnBrk="0" hangingPunct="1">
        <a:defRPr sz="1900" kern="1200">
          <a:solidFill>
            <a:schemeClr val="tx1"/>
          </a:solidFill>
          <a:latin typeface="+mn-lt"/>
          <a:ea typeface="+mn-ea"/>
          <a:cs typeface="+mn-cs"/>
        </a:defRPr>
      </a:lvl7pPr>
      <a:lvl8pPr marL="3328088" algn="l" defTabSz="950882" rtl="0" eaLnBrk="1" latinLnBrk="0" hangingPunct="1">
        <a:defRPr sz="1900" kern="1200">
          <a:solidFill>
            <a:schemeClr val="tx1"/>
          </a:solidFill>
          <a:latin typeface="+mn-lt"/>
          <a:ea typeface="+mn-ea"/>
          <a:cs typeface="+mn-cs"/>
        </a:defRPr>
      </a:lvl8pPr>
      <a:lvl9pPr marL="3803530" algn="l" defTabSz="95088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9672" y="1779662"/>
            <a:ext cx="5723468" cy="2160240"/>
          </a:xfrm>
        </p:spPr>
        <p:txBody>
          <a:bodyPr>
            <a:noAutofit/>
          </a:bodyPr>
          <a:lstStyle/>
          <a:p>
            <a:r>
              <a:rPr lang="tr-TR" sz="3200" b="1" dirty="0" smtClean="0">
                <a:solidFill>
                  <a:schemeClr val="tx2">
                    <a:lumMod val="75000"/>
                  </a:schemeClr>
                </a:solidFill>
                <a:effectLst>
                  <a:outerShdw blurRad="38100" dist="38100" dir="2700000" algn="tl">
                    <a:srgbClr val="000000">
                      <a:alpha val="43137"/>
                    </a:srgbClr>
                  </a:outerShdw>
                </a:effectLst>
              </a:rPr>
              <a:t>SEVGİLİ PEYGAMBERİMİZ HZ.MUHAMMED (S.A.V)’İN EĞİTİM ANLAYIŞI, İLİM ÖĞRENMEYE VE EĞİTİME VERDİĞİ ÖNEM VE EĞİTİM ÖĞRETİM METODLARI</a:t>
            </a:r>
            <a:endParaRPr lang="tr-TR" sz="32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7795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2" y="987574"/>
            <a:ext cx="6196405" cy="3304729"/>
          </a:xfrm>
        </p:spPr>
        <p:txBody>
          <a:bodyPr>
            <a:normAutofit fontScale="77500" lnSpcReduction="20000"/>
          </a:bodyPr>
          <a:lstStyle/>
          <a:p>
            <a:pPr>
              <a:spcAft>
                <a:spcPts val="1200"/>
              </a:spcAft>
              <a:buFont typeface="Wingdings" panose="05000000000000000000" pitchFamily="2" charset="2"/>
              <a:buChar char="Ø"/>
            </a:pPr>
            <a:r>
              <a:rPr lang="tr-TR" sz="2800" dirty="0">
                <a:solidFill>
                  <a:srgbClr val="222222"/>
                </a:solidFill>
                <a:latin typeface="Arial"/>
                <a:ea typeface="Times New Roman"/>
              </a:rPr>
              <a:t>Hz. Peygamber (</a:t>
            </a:r>
            <a:r>
              <a:rPr lang="tr-TR" sz="2800" dirty="0" err="1">
                <a:solidFill>
                  <a:srgbClr val="222222"/>
                </a:solidFill>
                <a:latin typeface="Arial"/>
                <a:ea typeface="Times New Roman"/>
              </a:rPr>
              <a:t>asm</a:t>
            </a:r>
            <a:r>
              <a:rPr lang="tr-TR" sz="2800" dirty="0">
                <a:solidFill>
                  <a:srgbClr val="222222"/>
                </a:solidFill>
                <a:latin typeface="Arial"/>
                <a:ea typeface="Times New Roman"/>
              </a:rPr>
              <a:t>)'in faaliyetlerinde yazının önemli yeri vardır. O, Kur'an-ı Kerim ayetlerini yazdırmıştır. Medine vesikasını da yazılı olarak düzenlemiştir. İlk nüfus sayımını yazılı olarak yaptırmıştır. Bütün antlaşmaları yazılı belgelere dayandırmıştır. Devlet gelirlerini, gelirlerin tahminini, takdirini ve tahsilâtını yazıyla tespit ettirmiştir. Sefere çıkarken ordusunu bir meydanda toplayıp isimlerini yazdırır ve ordu mevcudunu kayıtlı hale getirirdi.</a:t>
            </a:r>
            <a:endParaRPr lang="tr-TR" sz="2800" dirty="0">
              <a:latin typeface="Times New Roman"/>
              <a:ea typeface="Times New Roman"/>
            </a:endParaRPr>
          </a:p>
          <a:p>
            <a:endParaRPr lang="tr-TR" dirty="0"/>
          </a:p>
        </p:txBody>
      </p:sp>
    </p:spTree>
    <p:extLst>
      <p:ext uri="{BB962C8B-B14F-4D97-AF65-F5344CB8AC3E}">
        <p14:creationId xmlns:p14="http://schemas.microsoft.com/office/powerpoint/2010/main" val="165718601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2" y="915566"/>
            <a:ext cx="6196405" cy="3376737"/>
          </a:xfrm>
        </p:spPr>
        <p:txBody>
          <a:bodyPr>
            <a:normAutofit lnSpcReduction="10000"/>
          </a:bodyPr>
          <a:lstStyle/>
          <a:p>
            <a:pPr>
              <a:buFont typeface="Wingdings" panose="05000000000000000000" pitchFamily="2" charset="2"/>
              <a:buChar char="Ø"/>
            </a:pPr>
            <a:r>
              <a:rPr lang="tr-TR" sz="2800" dirty="0">
                <a:solidFill>
                  <a:srgbClr val="222222"/>
                </a:solidFill>
                <a:latin typeface="Arial"/>
                <a:ea typeface="Calibri"/>
              </a:rPr>
              <a:t>Hz. Peygamber (</a:t>
            </a:r>
            <a:r>
              <a:rPr lang="tr-TR" sz="2800" dirty="0" err="1">
                <a:solidFill>
                  <a:srgbClr val="222222"/>
                </a:solidFill>
                <a:latin typeface="Arial"/>
                <a:ea typeface="Calibri"/>
              </a:rPr>
              <a:t>asm</a:t>
            </a:r>
            <a:r>
              <a:rPr lang="tr-TR" sz="2800" dirty="0">
                <a:solidFill>
                  <a:srgbClr val="222222"/>
                </a:solidFill>
                <a:latin typeface="Arial"/>
                <a:ea typeface="Calibri"/>
              </a:rPr>
              <a:t>), ailelerin gençleri ok atmak, yüzmek, hesap, tıp ve Kur'an okumak gibi hem maddî ve hem manevî alanlarda eğitmelerini tavsiye ve emir buyurmuştur. Onun döneminde çocuk, genç, yaşlı, her yaştan insanlar eğitim almıştır. </a:t>
            </a:r>
            <a:endParaRPr lang="tr-TR" dirty="0"/>
          </a:p>
        </p:txBody>
      </p:sp>
    </p:spTree>
    <p:extLst>
      <p:ext uri="{BB962C8B-B14F-4D97-AF65-F5344CB8AC3E}">
        <p14:creationId xmlns:p14="http://schemas.microsoft.com/office/powerpoint/2010/main" val="18838138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987574"/>
            <a:ext cx="6196405" cy="3278923"/>
          </a:xfrm>
        </p:spPr>
        <p:txBody>
          <a:bodyPr>
            <a:normAutofit fontScale="85000" lnSpcReduction="20000"/>
          </a:bodyPr>
          <a:lstStyle/>
          <a:p>
            <a:pPr>
              <a:spcAft>
                <a:spcPts val="1200"/>
              </a:spcAft>
              <a:buFont typeface="Wingdings" panose="05000000000000000000" pitchFamily="2" charset="2"/>
              <a:buChar char="Ø"/>
            </a:pPr>
            <a:r>
              <a:rPr lang="tr-TR" sz="2800" dirty="0" err="1" smtClean="0">
                <a:solidFill>
                  <a:srgbClr val="222222"/>
                </a:solidFill>
                <a:latin typeface="Arial"/>
                <a:ea typeface="Times New Roman"/>
              </a:rPr>
              <a:t>Sahâbe</a:t>
            </a:r>
            <a:r>
              <a:rPr lang="tr-TR" sz="2800" dirty="0" smtClean="0">
                <a:solidFill>
                  <a:srgbClr val="222222"/>
                </a:solidFill>
                <a:latin typeface="Arial"/>
                <a:ea typeface="Times New Roman"/>
              </a:rPr>
              <a:t> </a:t>
            </a:r>
            <a:r>
              <a:rPr lang="tr-TR" sz="2800" dirty="0">
                <a:solidFill>
                  <a:srgbClr val="222222"/>
                </a:solidFill>
                <a:latin typeface="Arial"/>
                <a:ea typeface="Times New Roman"/>
              </a:rPr>
              <a:t>arasında Farsça, Rumca, </a:t>
            </a:r>
            <a:r>
              <a:rPr lang="tr-TR" sz="2800" dirty="0" err="1">
                <a:solidFill>
                  <a:srgbClr val="222222"/>
                </a:solidFill>
                <a:latin typeface="Arial"/>
                <a:ea typeface="Times New Roman"/>
              </a:rPr>
              <a:t>Kıptîce</a:t>
            </a:r>
            <a:r>
              <a:rPr lang="tr-TR" sz="2800" dirty="0">
                <a:solidFill>
                  <a:srgbClr val="222222"/>
                </a:solidFill>
                <a:latin typeface="Arial"/>
                <a:ea typeface="Times New Roman"/>
              </a:rPr>
              <a:t>, </a:t>
            </a:r>
            <a:r>
              <a:rPr lang="tr-TR" sz="2800" dirty="0" err="1">
                <a:solidFill>
                  <a:srgbClr val="222222"/>
                </a:solidFill>
                <a:latin typeface="Arial"/>
                <a:ea typeface="Times New Roman"/>
              </a:rPr>
              <a:t>Habeşçe</a:t>
            </a:r>
            <a:r>
              <a:rPr lang="tr-TR" sz="2800" dirty="0">
                <a:solidFill>
                  <a:srgbClr val="222222"/>
                </a:solidFill>
                <a:latin typeface="Arial"/>
                <a:ea typeface="Times New Roman"/>
              </a:rPr>
              <a:t>, </a:t>
            </a:r>
            <a:r>
              <a:rPr lang="tr-TR" sz="2800" dirty="0" err="1">
                <a:solidFill>
                  <a:srgbClr val="222222"/>
                </a:solidFill>
                <a:latin typeface="Arial"/>
                <a:ea typeface="Times New Roman"/>
              </a:rPr>
              <a:t>İbrânîce</a:t>
            </a:r>
            <a:r>
              <a:rPr lang="tr-TR" sz="2800" dirty="0">
                <a:solidFill>
                  <a:srgbClr val="222222"/>
                </a:solidFill>
                <a:latin typeface="Arial"/>
                <a:ea typeface="Times New Roman"/>
              </a:rPr>
              <a:t> ve </a:t>
            </a:r>
            <a:r>
              <a:rPr lang="tr-TR" sz="2800" dirty="0" err="1">
                <a:solidFill>
                  <a:srgbClr val="222222"/>
                </a:solidFill>
                <a:latin typeface="Arial"/>
                <a:ea typeface="Times New Roman"/>
              </a:rPr>
              <a:t>Süryânîce</a:t>
            </a:r>
            <a:r>
              <a:rPr lang="tr-TR" sz="2800" dirty="0">
                <a:solidFill>
                  <a:srgbClr val="222222"/>
                </a:solidFill>
                <a:latin typeface="Arial"/>
                <a:ea typeface="Times New Roman"/>
              </a:rPr>
              <a:t> bilenler vardı. Hz. Peygamber (</a:t>
            </a:r>
            <a:r>
              <a:rPr lang="tr-TR" sz="2800" dirty="0" err="1">
                <a:solidFill>
                  <a:srgbClr val="222222"/>
                </a:solidFill>
                <a:latin typeface="Arial"/>
                <a:ea typeface="Times New Roman"/>
              </a:rPr>
              <a:t>asm</a:t>
            </a:r>
            <a:r>
              <a:rPr lang="tr-TR" sz="2800" dirty="0">
                <a:solidFill>
                  <a:srgbClr val="222222"/>
                </a:solidFill>
                <a:latin typeface="Arial"/>
                <a:ea typeface="Times New Roman"/>
              </a:rPr>
              <a:t>) bir gün </a:t>
            </a:r>
            <a:r>
              <a:rPr lang="tr-TR" sz="2800" dirty="0" err="1">
                <a:solidFill>
                  <a:srgbClr val="222222"/>
                </a:solidFill>
                <a:latin typeface="Arial"/>
                <a:ea typeface="Times New Roman"/>
              </a:rPr>
              <a:t>Zeyd</a:t>
            </a:r>
            <a:r>
              <a:rPr lang="tr-TR" sz="2800" dirty="0">
                <a:solidFill>
                  <a:srgbClr val="222222"/>
                </a:solidFill>
                <a:latin typeface="Arial"/>
                <a:ea typeface="Times New Roman"/>
              </a:rPr>
              <a:t> b. </a:t>
            </a:r>
            <a:r>
              <a:rPr lang="tr-TR" sz="2800" dirty="0" err="1">
                <a:solidFill>
                  <a:srgbClr val="222222"/>
                </a:solidFill>
                <a:latin typeface="Arial"/>
                <a:ea typeface="Times New Roman"/>
              </a:rPr>
              <a:t>Sâbit'e</a:t>
            </a:r>
            <a:r>
              <a:rPr lang="tr-TR" sz="2800" dirty="0">
                <a:solidFill>
                  <a:srgbClr val="222222"/>
                </a:solidFill>
                <a:latin typeface="Arial"/>
                <a:ea typeface="Times New Roman"/>
              </a:rPr>
              <a:t>:</a:t>
            </a:r>
            <a:r>
              <a:rPr lang="tr-TR" sz="2800" b="1" dirty="0">
                <a:solidFill>
                  <a:srgbClr val="222222"/>
                </a:solidFill>
                <a:latin typeface="Arial"/>
                <a:ea typeface="Times New Roman"/>
              </a:rPr>
              <a:t> "Sen </a:t>
            </a:r>
            <a:r>
              <a:rPr lang="tr-TR" sz="2800" b="1" dirty="0" err="1">
                <a:solidFill>
                  <a:srgbClr val="222222"/>
                </a:solidFill>
                <a:latin typeface="Arial"/>
                <a:ea typeface="Times New Roman"/>
              </a:rPr>
              <a:t>Süryânîce</a:t>
            </a:r>
            <a:r>
              <a:rPr lang="tr-TR" sz="2800" b="1" dirty="0">
                <a:solidFill>
                  <a:srgbClr val="222222"/>
                </a:solidFill>
                <a:latin typeface="Arial"/>
                <a:ea typeface="Times New Roman"/>
              </a:rPr>
              <a:t> biliyor musun? Bana mektuplar geliyor?" </a:t>
            </a:r>
            <a:r>
              <a:rPr lang="tr-TR" sz="2800" dirty="0">
                <a:solidFill>
                  <a:srgbClr val="222222"/>
                </a:solidFill>
                <a:latin typeface="Arial"/>
                <a:ea typeface="Times New Roman"/>
              </a:rPr>
              <a:t>demiştir. </a:t>
            </a:r>
            <a:r>
              <a:rPr lang="tr-TR" sz="2800" dirty="0" err="1">
                <a:solidFill>
                  <a:srgbClr val="222222"/>
                </a:solidFill>
                <a:latin typeface="Arial"/>
                <a:ea typeface="Times New Roman"/>
              </a:rPr>
              <a:t>Zeyd</a:t>
            </a:r>
            <a:r>
              <a:rPr lang="tr-TR" sz="2800" dirty="0">
                <a:solidFill>
                  <a:srgbClr val="222222"/>
                </a:solidFill>
                <a:latin typeface="Arial"/>
                <a:ea typeface="Times New Roman"/>
              </a:rPr>
              <a:t> b. </a:t>
            </a:r>
            <a:r>
              <a:rPr lang="tr-TR" sz="2800" dirty="0" err="1">
                <a:solidFill>
                  <a:srgbClr val="222222"/>
                </a:solidFill>
                <a:latin typeface="Arial"/>
                <a:ea typeface="Times New Roman"/>
              </a:rPr>
              <a:t>Sâbit'in</a:t>
            </a:r>
            <a:r>
              <a:rPr lang="tr-TR" sz="2800" i="1" dirty="0">
                <a:solidFill>
                  <a:srgbClr val="222222"/>
                </a:solidFill>
                <a:latin typeface="Arial"/>
                <a:ea typeface="Times New Roman"/>
              </a:rPr>
              <a:t> "Bilmiyorum."</a:t>
            </a:r>
            <a:r>
              <a:rPr lang="tr-TR" sz="2800" dirty="0">
                <a:solidFill>
                  <a:srgbClr val="222222"/>
                </a:solidFill>
                <a:latin typeface="Arial"/>
                <a:ea typeface="Times New Roman"/>
              </a:rPr>
              <a:t> demesi üzerine Hz. Peygamber (</a:t>
            </a:r>
            <a:r>
              <a:rPr lang="tr-TR" sz="2800" dirty="0" err="1">
                <a:solidFill>
                  <a:srgbClr val="222222"/>
                </a:solidFill>
                <a:latin typeface="Arial"/>
                <a:ea typeface="Times New Roman"/>
              </a:rPr>
              <a:t>asm</a:t>
            </a:r>
            <a:r>
              <a:rPr lang="tr-TR" sz="2800" dirty="0">
                <a:solidFill>
                  <a:srgbClr val="222222"/>
                </a:solidFill>
                <a:latin typeface="Arial"/>
                <a:ea typeface="Times New Roman"/>
              </a:rPr>
              <a:t>) </a:t>
            </a:r>
            <a:r>
              <a:rPr lang="tr-TR" sz="2800" b="1" dirty="0">
                <a:solidFill>
                  <a:srgbClr val="222222"/>
                </a:solidFill>
                <a:latin typeface="Arial"/>
                <a:ea typeface="Times New Roman"/>
              </a:rPr>
              <a:t>"Onu öğren."</a:t>
            </a:r>
            <a:r>
              <a:rPr lang="tr-TR" sz="2800" dirty="0">
                <a:solidFill>
                  <a:srgbClr val="222222"/>
                </a:solidFill>
                <a:latin typeface="Arial"/>
                <a:ea typeface="Times New Roman"/>
              </a:rPr>
              <a:t> demiştir. Bunun üzerine </a:t>
            </a:r>
            <a:r>
              <a:rPr lang="tr-TR" sz="2800" dirty="0" err="1">
                <a:solidFill>
                  <a:srgbClr val="222222"/>
                </a:solidFill>
                <a:latin typeface="Arial"/>
                <a:ea typeface="Times New Roman"/>
              </a:rPr>
              <a:t>Zeyd</a:t>
            </a:r>
            <a:r>
              <a:rPr lang="tr-TR" sz="2800" dirty="0">
                <a:solidFill>
                  <a:srgbClr val="222222"/>
                </a:solidFill>
                <a:latin typeface="Arial"/>
                <a:ea typeface="Times New Roman"/>
              </a:rPr>
              <a:t> </a:t>
            </a:r>
            <a:r>
              <a:rPr lang="tr-TR" sz="2800" dirty="0" err="1">
                <a:solidFill>
                  <a:srgbClr val="222222"/>
                </a:solidFill>
                <a:latin typeface="Arial"/>
                <a:ea typeface="Times New Roman"/>
              </a:rPr>
              <a:t>İbrânîce</a:t>
            </a:r>
            <a:r>
              <a:rPr lang="tr-TR" sz="2800" dirty="0">
                <a:solidFill>
                  <a:srgbClr val="222222"/>
                </a:solidFill>
                <a:latin typeface="Arial"/>
                <a:ea typeface="Times New Roman"/>
              </a:rPr>
              <a:t> ve </a:t>
            </a:r>
            <a:r>
              <a:rPr lang="tr-TR" sz="2800" dirty="0" err="1">
                <a:solidFill>
                  <a:srgbClr val="222222"/>
                </a:solidFill>
                <a:latin typeface="Arial"/>
                <a:ea typeface="Times New Roman"/>
              </a:rPr>
              <a:t>Süryânîce</a:t>
            </a:r>
            <a:r>
              <a:rPr lang="tr-TR" sz="2800" dirty="0">
                <a:solidFill>
                  <a:srgbClr val="222222"/>
                </a:solidFill>
                <a:latin typeface="Arial"/>
                <a:ea typeface="Times New Roman"/>
              </a:rPr>
              <a:t> öğrenmiştir.11</a:t>
            </a:r>
            <a:endParaRPr lang="tr-TR" sz="2800" dirty="0">
              <a:latin typeface="Times New Roman"/>
              <a:ea typeface="Times New Roman"/>
            </a:endParaRPr>
          </a:p>
          <a:p>
            <a:endParaRPr lang="tr-TR" dirty="0"/>
          </a:p>
        </p:txBody>
      </p:sp>
    </p:spTree>
    <p:extLst>
      <p:ext uri="{BB962C8B-B14F-4D97-AF65-F5344CB8AC3E}">
        <p14:creationId xmlns:p14="http://schemas.microsoft.com/office/powerpoint/2010/main" val="144453644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2" y="843558"/>
            <a:ext cx="6196405" cy="3456384"/>
          </a:xfrm>
        </p:spPr>
        <p:txBody>
          <a:bodyPr>
            <a:normAutofit fontScale="92500" lnSpcReduction="10000"/>
          </a:bodyPr>
          <a:lstStyle/>
          <a:p>
            <a:pPr>
              <a:buFont typeface="Wingdings" panose="05000000000000000000" pitchFamily="2" charset="2"/>
              <a:buChar char="Ø"/>
            </a:pPr>
            <a:r>
              <a:rPr lang="tr-TR" sz="2800" dirty="0">
                <a:solidFill>
                  <a:srgbClr val="222222"/>
                </a:solidFill>
                <a:latin typeface="Arial"/>
                <a:ea typeface="Calibri"/>
              </a:rPr>
              <a:t>Hz. Peygamber (</a:t>
            </a:r>
            <a:r>
              <a:rPr lang="tr-TR" sz="2800" dirty="0" err="1">
                <a:solidFill>
                  <a:srgbClr val="222222"/>
                </a:solidFill>
                <a:latin typeface="Arial"/>
                <a:ea typeface="Calibri"/>
              </a:rPr>
              <a:t>asm</a:t>
            </a:r>
            <a:r>
              <a:rPr lang="tr-TR" sz="2800" dirty="0">
                <a:solidFill>
                  <a:srgbClr val="222222"/>
                </a:solidFill>
                <a:latin typeface="Arial"/>
                <a:ea typeface="Calibri"/>
              </a:rPr>
              <a:t>) bilginin yaygınlaşmasını teşvik etmiş; insanlardan bildiklerini başkalarına aktarmalarını istemiştir.12 Taşradan Medine'ye gelip burada bir müddet kalan ve İslâm'ı öğrenen heyetlere, bölgelerine dönüp, öğrendiklerini oradaki insanlara öğretmelerini istemiştir.</a:t>
            </a:r>
            <a:endParaRPr lang="tr-TR" dirty="0"/>
          </a:p>
        </p:txBody>
      </p:sp>
    </p:spTree>
    <p:extLst>
      <p:ext uri="{BB962C8B-B14F-4D97-AF65-F5344CB8AC3E}">
        <p14:creationId xmlns:p14="http://schemas.microsoft.com/office/powerpoint/2010/main" val="187076732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2" y="915566"/>
            <a:ext cx="6196405" cy="3376737"/>
          </a:xfrm>
        </p:spPr>
        <p:txBody>
          <a:bodyPr>
            <a:normAutofit lnSpcReduction="10000"/>
          </a:bodyPr>
          <a:lstStyle/>
          <a:p>
            <a:pPr>
              <a:buFont typeface="Wingdings" panose="05000000000000000000" pitchFamily="2" charset="2"/>
              <a:buChar char="Ø"/>
            </a:pPr>
            <a:r>
              <a:rPr lang="tr-TR" sz="2800" dirty="0">
                <a:solidFill>
                  <a:srgbClr val="222222"/>
                </a:solidFill>
                <a:latin typeface="Arial"/>
                <a:ea typeface="Calibri"/>
              </a:rPr>
              <a:t>Hz. Peygamber (</a:t>
            </a:r>
            <a:r>
              <a:rPr lang="tr-TR" sz="2800" dirty="0" err="1">
                <a:solidFill>
                  <a:srgbClr val="222222"/>
                </a:solidFill>
                <a:latin typeface="Arial"/>
                <a:ea typeface="Calibri"/>
              </a:rPr>
              <a:t>asm</a:t>
            </a:r>
            <a:r>
              <a:rPr lang="tr-TR" sz="2800" dirty="0">
                <a:solidFill>
                  <a:srgbClr val="222222"/>
                </a:solidFill>
                <a:latin typeface="Arial"/>
                <a:ea typeface="Calibri"/>
              </a:rPr>
              <a:t>) yoğun ve titiz bir çalışma sonunda, </a:t>
            </a:r>
            <a:r>
              <a:rPr lang="tr-TR" sz="2800" dirty="0" err="1">
                <a:solidFill>
                  <a:srgbClr val="222222"/>
                </a:solidFill>
                <a:latin typeface="Arial"/>
                <a:ea typeface="Calibri"/>
              </a:rPr>
              <a:t>câhiliye</a:t>
            </a:r>
            <a:r>
              <a:rPr lang="tr-TR" sz="2800" dirty="0">
                <a:solidFill>
                  <a:srgbClr val="222222"/>
                </a:solidFill>
                <a:latin typeface="Arial"/>
                <a:ea typeface="Calibri"/>
              </a:rPr>
              <a:t> örf ve adetleri üzerine yaşayan bir toplumun fertlerini eğitmiş ve o fertlerden yepyeni bir İslâm toplumu oluşturmuştur. Bu muazzam dönüşüm, eğitim-öğretim sayesinde mümkün olmuştur. </a:t>
            </a:r>
            <a:endParaRPr lang="tr-TR" dirty="0"/>
          </a:p>
        </p:txBody>
      </p:sp>
    </p:spTree>
    <p:extLst>
      <p:ext uri="{BB962C8B-B14F-4D97-AF65-F5344CB8AC3E}">
        <p14:creationId xmlns:p14="http://schemas.microsoft.com/office/powerpoint/2010/main" val="7017702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latin typeface="Helvetica" panose="020B0604020202030204" pitchFamily="34" charset="0"/>
              </a:rPr>
              <a:t>D</a:t>
            </a:r>
            <a:endParaRPr lang="tr-TR" dirty="0">
              <a:latin typeface="Helvetica" panose="020B0604020202030204" pitchFamily="34" charset="0"/>
            </a:endParaRPr>
          </a:p>
        </p:txBody>
      </p:sp>
      <p:sp>
        <p:nvSpPr>
          <p:cNvPr id="3" name="Alt Başlık 2"/>
          <p:cNvSpPr>
            <a:spLocks noGrp="1"/>
          </p:cNvSpPr>
          <p:nvPr>
            <p:ph type="subTitle" idx="1"/>
          </p:nvPr>
        </p:nvSpPr>
        <p:spPr/>
        <p:txBody>
          <a:bodyPr/>
          <a:lstStyle/>
          <a:p>
            <a:endParaRPr lang="tr-TR"/>
          </a:p>
        </p:txBody>
      </p:sp>
      <p:pic>
        <p:nvPicPr>
          <p:cNvPr id="4" name="Resim 3" descr="http://www.pinar.k12.tr/upload/haberler/8607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24528" cy="5843588"/>
          </a:xfrm>
          <a:prstGeom prst="rect">
            <a:avLst/>
          </a:prstGeom>
          <a:noFill/>
          <a:ln>
            <a:noFill/>
          </a:ln>
        </p:spPr>
      </p:pic>
    </p:spTree>
    <p:extLst>
      <p:ext uri="{BB962C8B-B14F-4D97-AF65-F5344CB8AC3E}">
        <p14:creationId xmlns:p14="http://schemas.microsoft.com/office/powerpoint/2010/main" val="2286623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100" b="1" dirty="0" smtClean="0">
                <a:solidFill>
                  <a:srgbClr val="2A2A2A"/>
                </a:solidFill>
                <a:latin typeface="´Droid Sans´"/>
                <a:ea typeface="Times New Roman"/>
                <a:cs typeface="Arial"/>
              </a:rPr>
              <a:t/>
            </a:r>
            <a:br>
              <a:rPr lang="tr-TR" sz="3100" b="1" dirty="0" smtClean="0">
                <a:solidFill>
                  <a:srgbClr val="2A2A2A"/>
                </a:solidFill>
                <a:latin typeface="´Droid Sans´"/>
                <a:ea typeface="Times New Roman"/>
                <a:cs typeface="Arial"/>
              </a:rPr>
            </a:br>
            <a:r>
              <a:rPr lang="tr-TR" sz="3200" b="1" dirty="0">
                <a:solidFill>
                  <a:srgbClr val="DB0A15"/>
                </a:solidFill>
                <a:latin typeface="Arial"/>
                <a:ea typeface="Times New Roman"/>
                <a:cs typeface="Times New Roman"/>
              </a:rPr>
              <a:t>1. İnandırdı, Ümit ve Müjde Verdi</a:t>
            </a:r>
            <a:endParaRPr lang="tr-TR" sz="2000" dirty="0">
              <a:effectLst/>
              <a:latin typeface="Calibri"/>
              <a:ea typeface="Calibri"/>
              <a:cs typeface="Times New Roman"/>
            </a:endParaRPr>
          </a:p>
        </p:txBody>
      </p:sp>
      <p:sp>
        <p:nvSpPr>
          <p:cNvPr id="3" name="İçerik Yer Tutucusu 2"/>
          <p:cNvSpPr>
            <a:spLocks noGrp="1"/>
          </p:cNvSpPr>
          <p:nvPr>
            <p:ph idx="1"/>
          </p:nvPr>
        </p:nvSpPr>
        <p:spPr/>
        <p:txBody>
          <a:bodyPr>
            <a:normAutofit fontScale="92500"/>
          </a:bodyPr>
          <a:lstStyle/>
          <a:p>
            <a:pPr>
              <a:buFont typeface="Wingdings" panose="05000000000000000000" pitchFamily="2" charset="2"/>
              <a:buChar char="Ø"/>
            </a:pPr>
            <a:r>
              <a:rPr lang="tr-TR" sz="2800" dirty="0">
                <a:solidFill>
                  <a:srgbClr val="270204"/>
                </a:solidFill>
                <a:latin typeface="Trebuchet MS"/>
                <a:ea typeface="Times New Roman"/>
                <a:cs typeface="Arial"/>
              </a:rPr>
              <a:t>Sevgili 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insanlara devamlı ümit ve müjde vermiştir. İslam'ın müminlere cenneti kazandıracağını, onları cehennemden kurtaracağını ve daha önemlisi Allah'ın rahmetine kavuşturacağını anlatmıştır. </a:t>
            </a:r>
            <a:endParaRPr lang="tr-TR" dirty="0"/>
          </a:p>
        </p:txBody>
      </p:sp>
    </p:spTree>
    <p:extLst>
      <p:ext uri="{BB962C8B-B14F-4D97-AF65-F5344CB8AC3E}">
        <p14:creationId xmlns:p14="http://schemas.microsoft.com/office/powerpoint/2010/main" val="18383457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7534"/>
            <a:ext cx="6965245" cy="901864"/>
          </a:xfrm>
        </p:spPr>
        <p:txBody>
          <a:bodyPr>
            <a:normAutofit/>
          </a:bodyPr>
          <a:lstStyle/>
          <a:p>
            <a:pPr fontAlgn="t">
              <a:lnSpc>
                <a:spcPts val="1800"/>
              </a:lnSpc>
              <a:spcBef>
                <a:spcPts val="1425"/>
              </a:spcBef>
              <a:spcAft>
                <a:spcPts val="1425"/>
              </a:spcAft>
            </a:pPr>
            <a:r>
              <a:rPr lang="tr-TR" sz="2000" b="1" dirty="0" smtClean="0">
                <a:solidFill>
                  <a:srgbClr val="DB0A15"/>
                </a:solidFill>
                <a:latin typeface="Arial"/>
                <a:ea typeface="Times New Roman"/>
                <a:cs typeface="Times New Roman"/>
              </a:rPr>
              <a:t>2</a:t>
            </a:r>
            <a:r>
              <a:rPr lang="tr-TR" sz="2000" b="1" dirty="0">
                <a:solidFill>
                  <a:srgbClr val="DB0A15"/>
                </a:solidFill>
                <a:latin typeface="Arial"/>
                <a:ea typeface="Times New Roman"/>
                <a:cs typeface="Times New Roman"/>
              </a:rPr>
              <a:t>. Olumlu Davranışları Ödüllendirdi ve Takdir Etti</a:t>
            </a:r>
            <a:r>
              <a:rPr lang="tr-TR" sz="1400" dirty="0">
                <a:latin typeface="Calibri"/>
                <a:ea typeface="Calibri"/>
                <a:cs typeface="Times New Roman"/>
              </a:rPr>
              <a:t/>
            </a:r>
            <a:br>
              <a:rPr lang="tr-TR" sz="1400" dirty="0">
                <a:latin typeface="Calibri"/>
                <a:ea typeface="Calibri"/>
                <a:cs typeface="Times New Roman"/>
              </a:rPr>
            </a:br>
            <a:endParaRPr lang="tr-TR" sz="2000" dirty="0"/>
          </a:p>
        </p:txBody>
      </p:sp>
      <p:sp>
        <p:nvSpPr>
          <p:cNvPr id="3" name="İçerik Yer Tutucusu 2"/>
          <p:cNvSpPr>
            <a:spLocks noGrp="1"/>
          </p:cNvSpPr>
          <p:nvPr>
            <p:ph idx="1"/>
          </p:nvPr>
        </p:nvSpPr>
        <p:spPr/>
        <p:txBody>
          <a:bodyPr>
            <a:normAutofit fontScale="70000" lnSpcReduction="20000"/>
          </a:bodyPr>
          <a:lstStyle/>
          <a:p>
            <a:pPr>
              <a:buFont typeface="Wingdings" panose="05000000000000000000" pitchFamily="2" charset="2"/>
              <a:buChar char="Ø"/>
            </a:pPr>
            <a:r>
              <a:rPr lang="tr-TR" sz="2800" dirty="0" smtClean="0">
                <a:solidFill>
                  <a:srgbClr val="270204"/>
                </a:solidFill>
                <a:latin typeface="Trebuchet MS"/>
                <a:ea typeface="Times New Roman"/>
                <a:cs typeface="Arial"/>
              </a:rPr>
              <a:t> </a:t>
            </a:r>
            <a:r>
              <a:rPr lang="tr-TR" sz="2800" dirty="0" err="1" smtClean="0">
                <a:solidFill>
                  <a:srgbClr val="270204"/>
                </a:solidFill>
                <a:latin typeface="Trebuchet MS"/>
                <a:ea typeface="Times New Roman"/>
                <a:cs typeface="Arial"/>
              </a:rPr>
              <a:t>İbn</a:t>
            </a:r>
            <a:r>
              <a:rPr lang="tr-TR" sz="2800" dirty="0" smtClean="0">
                <a:solidFill>
                  <a:srgbClr val="270204"/>
                </a:solidFill>
                <a:latin typeface="Trebuchet MS"/>
                <a:ea typeface="Times New Roman"/>
                <a:cs typeface="Arial"/>
              </a:rPr>
              <a:t> </a:t>
            </a:r>
            <a:r>
              <a:rPr lang="tr-TR" sz="2800" dirty="0">
                <a:solidFill>
                  <a:srgbClr val="270204"/>
                </a:solidFill>
                <a:latin typeface="Trebuchet MS"/>
                <a:ea typeface="Times New Roman"/>
                <a:cs typeface="Arial"/>
              </a:rPr>
              <a:t>Abbas (</a:t>
            </a:r>
            <a:r>
              <a:rPr lang="tr-TR" sz="2800" dirty="0" err="1">
                <a:solidFill>
                  <a:srgbClr val="270204"/>
                </a:solidFill>
                <a:latin typeface="Trebuchet MS"/>
                <a:ea typeface="Times New Roman"/>
                <a:cs typeface="Arial"/>
              </a:rPr>
              <a:t>r.a</a:t>
            </a:r>
            <a:r>
              <a:rPr lang="tr-TR" sz="2800" dirty="0">
                <a:solidFill>
                  <a:srgbClr val="270204"/>
                </a:solidFill>
                <a:latin typeface="Trebuchet MS"/>
                <a:ea typeface="Times New Roman"/>
                <a:cs typeface="Arial"/>
              </a:rPr>
              <a:t>.) anlatıyor:</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“Bir gün Nebi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tuvalete gitti. Ben de abdest alması için bir kaba su hazırladım. Daha sonra Sevgili 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su dolu kabı görünce kimin hazırlayıp koyduğunu sordu. Benim hazırladığımı öğrenince:</a:t>
            </a:r>
            <a:r>
              <a:rPr lang="tr-TR" sz="2800" b="1" dirty="0">
                <a:solidFill>
                  <a:srgbClr val="270204"/>
                </a:solidFill>
                <a:latin typeface="Trebuchet MS"/>
                <a:ea typeface="Times New Roman"/>
                <a:cs typeface="Arial"/>
              </a:rPr>
              <a:t> 'Allah'ım, onun dindeki anlayışını artır.' </a:t>
            </a:r>
            <a:r>
              <a:rPr lang="tr-TR" sz="2800" dirty="0">
                <a:solidFill>
                  <a:srgbClr val="270204"/>
                </a:solidFill>
                <a:latin typeface="Trebuchet MS"/>
                <a:ea typeface="Times New Roman"/>
                <a:cs typeface="Arial"/>
              </a:rPr>
              <a:t>diyerek bana dua etti.”</a:t>
            </a:r>
            <a:br>
              <a:rPr lang="tr-TR" sz="2800" dirty="0">
                <a:solidFill>
                  <a:srgbClr val="270204"/>
                </a:solidFill>
                <a:latin typeface="Trebuchet MS"/>
                <a:ea typeface="Times New Roman"/>
                <a:cs typeface="Arial"/>
              </a:rPr>
            </a:br>
            <a:endParaRPr lang="tr-TR" dirty="0"/>
          </a:p>
        </p:txBody>
      </p:sp>
    </p:spTree>
    <p:extLst>
      <p:ext uri="{BB962C8B-B14F-4D97-AF65-F5344CB8AC3E}">
        <p14:creationId xmlns:p14="http://schemas.microsoft.com/office/powerpoint/2010/main" val="165710969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200" b="1" dirty="0">
                <a:solidFill>
                  <a:srgbClr val="DB0A15"/>
                </a:solidFill>
                <a:latin typeface="Arial"/>
                <a:ea typeface="Times New Roman"/>
                <a:cs typeface="Times New Roman"/>
              </a:rPr>
              <a:t>3. Soru Sorarak İlgi Uyandırdı</a:t>
            </a:r>
            <a:r>
              <a:rPr lang="tr-TR" sz="2000" dirty="0">
                <a:latin typeface="Calibri"/>
                <a:ea typeface="Calibri"/>
                <a:cs typeface="Times New Roman"/>
              </a:rPr>
              <a:t/>
            </a:r>
            <a:br>
              <a:rPr lang="tr-TR" sz="2000" dirty="0">
                <a:latin typeface="Calibri"/>
                <a:ea typeface="Calibri"/>
                <a:cs typeface="Times New Roman"/>
              </a:rPr>
            </a:br>
            <a:endParaRPr lang="tr-TR" sz="3200" dirty="0"/>
          </a:p>
        </p:txBody>
      </p:sp>
      <p:sp>
        <p:nvSpPr>
          <p:cNvPr id="3" name="İçerik Yer Tutucusu 2"/>
          <p:cNvSpPr>
            <a:spLocks noGrp="1"/>
          </p:cNvSpPr>
          <p:nvPr>
            <p:ph idx="1"/>
          </p:nvPr>
        </p:nvSpPr>
        <p:spPr/>
        <p:txBody>
          <a:bodyPr>
            <a:normAutofit fontScale="55000" lnSpcReduction="20000"/>
          </a:bodyPr>
          <a:lstStyle/>
          <a:p>
            <a:pPr>
              <a:lnSpc>
                <a:spcPct val="115000"/>
              </a:lnSpc>
              <a:spcAft>
                <a:spcPts val="750"/>
              </a:spcAft>
              <a:buFont typeface="Wingdings" panose="05000000000000000000" pitchFamily="2" charset="2"/>
              <a:buChar char="Ø"/>
            </a:pPr>
            <a:r>
              <a:rPr lang="tr-TR" sz="2800" dirty="0">
                <a:solidFill>
                  <a:srgbClr val="2A2A2A"/>
                </a:solidFill>
                <a:latin typeface="´Droid Sans´"/>
                <a:ea typeface="Times New Roman"/>
                <a:cs typeface="Arial"/>
              </a:rPr>
              <a:t>Bir gün ashabına: “ Müslüman kimdir, biliyor musunuz?” diye sordu.</a:t>
            </a:r>
            <a:endParaRPr lang="tr-TR" sz="2400" dirty="0">
              <a:latin typeface="Calibri"/>
              <a:ea typeface="Calibri"/>
              <a:cs typeface="Times New Roman"/>
            </a:endParaRPr>
          </a:p>
          <a:p>
            <a:pPr marL="0" indent="0">
              <a:lnSpc>
                <a:spcPct val="115000"/>
              </a:lnSpc>
              <a:spcAft>
                <a:spcPts val="750"/>
              </a:spcAft>
              <a:buNone/>
            </a:pPr>
            <a:r>
              <a:rPr lang="tr-TR" sz="2800" dirty="0">
                <a:solidFill>
                  <a:srgbClr val="2A2A2A"/>
                </a:solidFill>
                <a:latin typeface="´Droid Sans´"/>
                <a:ea typeface="Times New Roman"/>
                <a:cs typeface="Arial"/>
              </a:rPr>
              <a:t>Onlar da: “Allah ve Resulü daha iyi bilir!” dediler.</a:t>
            </a:r>
            <a:endParaRPr lang="tr-TR" sz="2400" dirty="0">
              <a:latin typeface="Calibri"/>
              <a:ea typeface="Calibri"/>
              <a:cs typeface="Times New Roman"/>
            </a:endParaRPr>
          </a:p>
          <a:p>
            <a:pPr marL="0" indent="0">
              <a:lnSpc>
                <a:spcPct val="115000"/>
              </a:lnSpc>
              <a:spcAft>
                <a:spcPts val="750"/>
              </a:spcAft>
              <a:buNone/>
            </a:pPr>
            <a:r>
              <a:rPr lang="tr-TR" sz="2800" dirty="0">
                <a:solidFill>
                  <a:srgbClr val="2A2A2A"/>
                </a:solidFill>
                <a:latin typeface="´Droid Sans´"/>
                <a:ea typeface="Times New Roman"/>
                <a:cs typeface="Arial"/>
              </a:rPr>
              <a:t>Yeterince dikkat uyandırdıktan sonra: “ Müslüman, diğer Müslümanların elinden ve dilinden emin olduğu kimsedir.” buyurdu.</a:t>
            </a:r>
            <a:endParaRPr lang="tr-TR" sz="2400" dirty="0">
              <a:latin typeface="Calibri"/>
              <a:ea typeface="Calibri"/>
              <a:cs typeface="Times New Roman"/>
            </a:endParaRPr>
          </a:p>
          <a:p>
            <a:pPr marL="0" indent="0">
              <a:lnSpc>
                <a:spcPct val="115000"/>
              </a:lnSpc>
              <a:spcAft>
                <a:spcPts val="750"/>
              </a:spcAft>
              <a:buNone/>
            </a:pPr>
            <a:r>
              <a:rPr lang="tr-TR" sz="2800" dirty="0">
                <a:solidFill>
                  <a:srgbClr val="2A2A2A"/>
                </a:solidFill>
                <a:latin typeface="´Droid Sans´"/>
                <a:ea typeface="Times New Roman"/>
                <a:cs typeface="Arial"/>
              </a:rPr>
              <a:t>Sonra: “Mümin kimdir?” diye sordu. Ashap yine:</a:t>
            </a:r>
            <a:endParaRPr lang="tr-TR" sz="2400" dirty="0">
              <a:latin typeface="Calibri"/>
              <a:ea typeface="Calibri"/>
              <a:cs typeface="Times New Roman"/>
            </a:endParaRPr>
          </a:p>
          <a:p>
            <a:pPr marL="0" indent="0">
              <a:lnSpc>
                <a:spcPct val="115000"/>
              </a:lnSpc>
              <a:spcAft>
                <a:spcPts val="750"/>
              </a:spcAft>
              <a:buNone/>
            </a:pPr>
            <a:r>
              <a:rPr lang="tr-TR" sz="2800" dirty="0">
                <a:solidFill>
                  <a:srgbClr val="2A2A2A"/>
                </a:solidFill>
                <a:latin typeface="´Droid Sans´"/>
                <a:ea typeface="Times New Roman"/>
                <a:cs typeface="Arial"/>
              </a:rPr>
              <a:t>"Allah ve Resulü daha iyi bilir." dediler. Bunun üzerine şunları söyledi:</a:t>
            </a:r>
            <a:endParaRPr lang="tr-TR" sz="2400" dirty="0">
              <a:latin typeface="Calibri"/>
              <a:ea typeface="Calibri"/>
              <a:cs typeface="Times New Roman"/>
            </a:endParaRPr>
          </a:p>
          <a:p>
            <a:pPr marL="0" indent="0">
              <a:lnSpc>
                <a:spcPct val="115000"/>
              </a:lnSpc>
              <a:spcAft>
                <a:spcPts val="750"/>
              </a:spcAft>
              <a:buNone/>
            </a:pPr>
            <a:r>
              <a:rPr lang="tr-TR" sz="2800" dirty="0">
                <a:solidFill>
                  <a:srgbClr val="2A2A2A"/>
                </a:solidFill>
                <a:latin typeface="´Droid Sans´"/>
                <a:ea typeface="Times New Roman"/>
                <a:cs typeface="Arial"/>
              </a:rPr>
              <a:t>"Müminlerin canları ve malları hususunda kendisinden emin olduğu kimsedir."</a:t>
            </a:r>
            <a:endParaRPr lang="tr-TR" sz="2400" dirty="0">
              <a:latin typeface="Calibri"/>
              <a:ea typeface="Calibri"/>
              <a:cs typeface="Times New Roman"/>
            </a:endParaRPr>
          </a:p>
          <a:p>
            <a:endParaRPr lang="tr-TR" dirty="0"/>
          </a:p>
        </p:txBody>
      </p:sp>
    </p:spTree>
    <p:extLst>
      <p:ext uri="{BB962C8B-B14F-4D97-AF65-F5344CB8AC3E}">
        <p14:creationId xmlns:p14="http://schemas.microsoft.com/office/powerpoint/2010/main" val="71047420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2000" b="1" dirty="0">
                <a:solidFill>
                  <a:srgbClr val="DB0A15"/>
                </a:solidFill>
                <a:latin typeface="Arial"/>
                <a:ea typeface="Times New Roman"/>
                <a:cs typeface="Times New Roman"/>
              </a:rPr>
              <a:t>4. Anlatacaklarını Zamana Yaydı, Tedriç Kanununa Riayet Etti</a:t>
            </a:r>
            <a:r>
              <a:rPr lang="tr-TR" sz="1400" dirty="0">
                <a:latin typeface="Calibri"/>
                <a:ea typeface="Calibri"/>
                <a:cs typeface="Times New Roman"/>
              </a:rPr>
              <a:t/>
            </a:r>
            <a:br>
              <a:rPr lang="tr-TR" sz="1400" dirty="0">
                <a:latin typeface="Calibri"/>
                <a:ea typeface="Calibri"/>
                <a:cs typeface="Times New Roman"/>
              </a:rPr>
            </a:br>
            <a:endParaRPr lang="tr-TR" sz="2000" dirty="0"/>
          </a:p>
        </p:txBody>
      </p:sp>
      <p:sp>
        <p:nvSpPr>
          <p:cNvPr id="3" name="İçerik Yer Tutucusu 2"/>
          <p:cNvSpPr>
            <a:spLocks noGrp="1"/>
          </p:cNvSpPr>
          <p:nvPr>
            <p:ph idx="1"/>
          </p:nvPr>
        </p:nvSpPr>
        <p:spPr>
          <a:xfrm>
            <a:off x="1463042" y="1275606"/>
            <a:ext cx="6120000" cy="3301838"/>
          </a:xfrm>
        </p:spPr>
        <p:txBody>
          <a:bodyPr>
            <a:normAutofit fontScale="25000" lnSpcReduction="20000"/>
          </a:bodyPr>
          <a:lstStyle/>
          <a:p>
            <a:pPr fontAlgn="t">
              <a:lnSpc>
                <a:spcPts val="1800"/>
              </a:lnSpc>
              <a:spcAft>
                <a:spcPts val="1125"/>
              </a:spcAft>
              <a:buFont typeface="Wingdings" panose="05000000000000000000" pitchFamily="2" charset="2"/>
              <a:buChar char="Ø"/>
            </a:pPr>
            <a:r>
              <a:rPr lang="tr-TR" sz="5600" dirty="0">
                <a:solidFill>
                  <a:srgbClr val="270204"/>
                </a:solidFill>
                <a:latin typeface="Trebuchet MS"/>
                <a:ea typeface="Times New Roman"/>
                <a:cs typeface="Arial"/>
              </a:rPr>
              <a:t>Kainatta </a:t>
            </a:r>
            <a:r>
              <a:rPr lang="tr-TR" sz="5600" dirty="0" err="1">
                <a:solidFill>
                  <a:srgbClr val="270204"/>
                </a:solidFill>
                <a:latin typeface="Trebuchet MS"/>
                <a:ea typeface="Times New Roman"/>
                <a:cs typeface="Arial"/>
              </a:rPr>
              <a:t>tedricîlik</a:t>
            </a:r>
            <a:r>
              <a:rPr lang="tr-TR" sz="5600" dirty="0">
                <a:solidFill>
                  <a:srgbClr val="270204"/>
                </a:solidFill>
                <a:latin typeface="Trebuchet MS"/>
                <a:ea typeface="Times New Roman"/>
                <a:cs typeface="Arial"/>
              </a:rPr>
              <a:t> kuralı vardır. Her şey zaman içinde olgunlaşır. Bir fidan zaman içinde büyür, ağaç olur, meyve verir.</a:t>
            </a:r>
            <a:br>
              <a:rPr lang="tr-TR" sz="5600" dirty="0">
                <a:solidFill>
                  <a:srgbClr val="270204"/>
                </a:solidFill>
                <a:latin typeface="Trebuchet MS"/>
                <a:ea typeface="Times New Roman"/>
                <a:cs typeface="Arial"/>
              </a:rPr>
            </a:br>
            <a:endParaRPr lang="tr-TR" sz="8000" dirty="0" smtClean="0">
              <a:solidFill>
                <a:srgbClr val="270204"/>
              </a:solidFill>
              <a:latin typeface="Trebuchet MS"/>
              <a:ea typeface="Times New Roman"/>
              <a:cs typeface="Arial"/>
            </a:endParaRPr>
          </a:p>
          <a:p>
            <a:pPr fontAlgn="t">
              <a:lnSpc>
                <a:spcPts val="1800"/>
              </a:lnSpc>
              <a:spcAft>
                <a:spcPts val="1125"/>
              </a:spcAft>
              <a:buFont typeface="Wingdings" panose="05000000000000000000" pitchFamily="2" charset="2"/>
              <a:buChar char="Ø"/>
            </a:pPr>
            <a:r>
              <a:rPr lang="tr-TR" sz="5600" dirty="0" smtClean="0">
                <a:solidFill>
                  <a:srgbClr val="270204"/>
                </a:solidFill>
                <a:latin typeface="Trebuchet MS"/>
                <a:ea typeface="Times New Roman"/>
                <a:cs typeface="Arial"/>
              </a:rPr>
              <a:t>Mesela </a:t>
            </a:r>
            <a:r>
              <a:rPr lang="tr-TR" sz="5600" dirty="0">
                <a:solidFill>
                  <a:srgbClr val="270204"/>
                </a:solidFill>
                <a:latin typeface="Trebuchet MS"/>
                <a:ea typeface="Times New Roman"/>
                <a:cs typeface="Arial"/>
              </a:rPr>
              <a:t>İslam'ın ilk yıllarında namaz, sabah ve akşam olmak üzere iki vakit olarak </a:t>
            </a:r>
            <a:r>
              <a:rPr lang="tr-TR" sz="5600" dirty="0" err="1" smtClean="0">
                <a:solidFill>
                  <a:srgbClr val="270204"/>
                </a:solidFill>
                <a:latin typeface="Trebuchet MS"/>
                <a:ea typeface="Times New Roman"/>
                <a:cs typeface="Arial"/>
              </a:rPr>
              <a:t>emredildi.Cenab</a:t>
            </a:r>
            <a:r>
              <a:rPr lang="tr-TR" sz="5600" dirty="0" smtClean="0">
                <a:solidFill>
                  <a:srgbClr val="270204"/>
                </a:solidFill>
                <a:latin typeface="Trebuchet MS"/>
                <a:ea typeface="Times New Roman"/>
                <a:cs typeface="Arial"/>
              </a:rPr>
              <a:t>-ı </a:t>
            </a:r>
            <a:r>
              <a:rPr lang="tr-TR" sz="5600" dirty="0">
                <a:solidFill>
                  <a:srgbClr val="270204"/>
                </a:solidFill>
                <a:latin typeface="Trebuchet MS"/>
                <a:ea typeface="Times New Roman"/>
                <a:cs typeface="Arial"/>
              </a:rPr>
              <a:t>Hak, Müslümanları buna alıştırdıktan ve ruhen onları hazırladıktan sonra beş vakit namaz farz kılınmıştır</a:t>
            </a:r>
            <a:r>
              <a:rPr lang="tr-TR" sz="5600" dirty="0" smtClean="0">
                <a:solidFill>
                  <a:srgbClr val="270204"/>
                </a:solidFill>
                <a:latin typeface="Trebuchet MS"/>
                <a:ea typeface="Times New Roman"/>
                <a:cs typeface="Arial"/>
              </a:rPr>
              <a:t>.(</a:t>
            </a:r>
            <a:r>
              <a:rPr lang="tr-TR" sz="5600" dirty="0">
                <a:solidFill>
                  <a:srgbClr val="270204"/>
                </a:solidFill>
                <a:latin typeface="Trebuchet MS"/>
                <a:ea typeface="Times New Roman"/>
                <a:cs typeface="Arial"/>
              </a:rPr>
              <a:t/>
            </a:r>
            <a:br>
              <a:rPr lang="tr-TR" sz="5600" dirty="0">
                <a:solidFill>
                  <a:srgbClr val="270204"/>
                </a:solidFill>
                <a:latin typeface="Trebuchet MS"/>
                <a:ea typeface="Times New Roman"/>
                <a:cs typeface="Arial"/>
              </a:rPr>
            </a:br>
            <a:endParaRPr lang="tr-TR" sz="5600" dirty="0">
              <a:solidFill>
                <a:srgbClr val="270204"/>
              </a:solidFill>
              <a:latin typeface="Trebuchet MS"/>
              <a:ea typeface="Times New Roman"/>
              <a:cs typeface="Arial"/>
            </a:endParaRPr>
          </a:p>
          <a:p>
            <a:pPr fontAlgn="t">
              <a:lnSpc>
                <a:spcPts val="1800"/>
              </a:lnSpc>
              <a:spcAft>
                <a:spcPts val="1125"/>
              </a:spcAft>
              <a:buFont typeface="Wingdings" panose="05000000000000000000" pitchFamily="2" charset="2"/>
              <a:buChar char="Ø"/>
            </a:pPr>
            <a:r>
              <a:rPr lang="tr-TR" sz="5600" dirty="0" smtClean="0">
                <a:solidFill>
                  <a:srgbClr val="270204"/>
                </a:solidFill>
                <a:latin typeface="Trebuchet MS"/>
                <a:ea typeface="Times New Roman"/>
                <a:cs typeface="Arial"/>
              </a:rPr>
              <a:t>İçki </a:t>
            </a:r>
            <a:r>
              <a:rPr lang="tr-TR" sz="5600" dirty="0">
                <a:solidFill>
                  <a:srgbClr val="270204"/>
                </a:solidFill>
                <a:latin typeface="Trebuchet MS"/>
                <a:ea typeface="Times New Roman"/>
                <a:cs typeface="Arial"/>
              </a:rPr>
              <a:t>yasaklanırken de zamana yayma metodu kullanılmıştır. Önce içkinin zararının faydasından çok olduğu anlatılmış, sarhoşken namaz kılınmaması istenmiştir. Böylece namaz vakitlerinde içki içilmemesi emredilmiş, daha sonra da içki bütünüyle yasaklanmıştır.</a:t>
            </a:r>
            <a:endParaRPr lang="tr-TR" sz="4800" dirty="0">
              <a:latin typeface="Calibri"/>
              <a:ea typeface="Calibri"/>
              <a:cs typeface="Times New Roman"/>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6930188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4" y="843558"/>
            <a:ext cx="7408333" cy="2966064"/>
          </a:xfrm>
        </p:spPr>
        <p:txBody>
          <a:bodyPr>
            <a:noAutofit/>
          </a:bodyPr>
          <a:lstStyle/>
          <a:p>
            <a:pPr>
              <a:buFont typeface="Wingdings" panose="05000000000000000000" pitchFamily="2" charset="2"/>
              <a:buChar char="Ø"/>
            </a:pPr>
            <a:r>
              <a:rPr lang="tr-TR" sz="3300" b="1" dirty="0"/>
              <a:t>Allah'a iman eden bir toplum oluşturmayı amaçlayan Hz. Peygamber (</a:t>
            </a:r>
            <a:r>
              <a:rPr lang="tr-TR" sz="3300" b="1" dirty="0" err="1"/>
              <a:t>asm</a:t>
            </a:r>
            <a:r>
              <a:rPr lang="tr-TR" sz="3300" b="1" dirty="0"/>
              <a:t>) ilme, eğitim ve öğretime büyük önem vermiştir. Onun faaliyetlerinde ve sözlerinde bilgi, öğrenme, öğretme, öğrenci ve öğretmene verilen değer çok fazla yer tutar. </a:t>
            </a:r>
          </a:p>
        </p:txBody>
      </p:sp>
    </p:spTree>
    <p:extLst>
      <p:ext uri="{BB962C8B-B14F-4D97-AF65-F5344CB8AC3E}">
        <p14:creationId xmlns:p14="http://schemas.microsoft.com/office/powerpoint/2010/main" val="267666859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627534"/>
            <a:ext cx="6965245" cy="901864"/>
          </a:xfrm>
        </p:spPr>
        <p:txBody>
          <a:bodyPr>
            <a:normAutofit/>
          </a:bodyPr>
          <a:lstStyle/>
          <a:p>
            <a:pPr fontAlgn="t">
              <a:lnSpc>
                <a:spcPts val="1800"/>
              </a:lnSpc>
              <a:spcBef>
                <a:spcPts val="1425"/>
              </a:spcBef>
              <a:spcAft>
                <a:spcPts val="1425"/>
              </a:spcAft>
            </a:pPr>
            <a:r>
              <a:rPr lang="tr-TR" sz="3600" b="1" dirty="0">
                <a:solidFill>
                  <a:srgbClr val="DB0A15"/>
                </a:solidFill>
                <a:latin typeface="Arial"/>
                <a:ea typeface="Times New Roman"/>
                <a:cs typeface="Times New Roman"/>
              </a:rPr>
              <a:t>5. Örnekler Vererek Anlattı</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fontScale="62500" lnSpcReduction="20000"/>
          </a:bodyPr>
          <a:lstStyle/>
          <a:p>
            <a:pPr>
              <a:buFont typeface="Wingdings" panose="05000000000000000000" pitchFamily="2" charset="2"/>
              <a:buChar char="Ø"/>
            </a:pPr>
            <a:r>
              <a:rPr lang="tr-TR" sz="2800" b="1" dirty="0">
                <a:solidFill>
                  <a:srgbClr val="270204"/>
                </a:solidFill>
                <a:latin typeface="Trebuchet MS"/>
                <a:ea typeface="Times New Roman"/>
                <a:cs typeface="Arial"/>
              </a:rPr>
              <a:t>"Ne dersiniz, birinizin kapısı önünde bir akarsu olsa sahibi orada günde beş defa yıkansa kirinden bir şey bırakır mı?"</a:t>
            </a: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Orada bulunanlar: “Hayır, kir diye bir şey bırakmaz.” dediler.</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Bunun üzerine Sevgili 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b="1" dirty="0">
                <a:solidFill>
                  <a:srgbClr val="270204"/>
                </a:solidFill>
                <a:latin typeface="Trebuchet MS"/>
                <a:ea typeface="Times New Roman"/>
                <a:cs typeface="Arial"/>
              </a:rPr>
              <a:t>"Beş vakit namaz da işte böyledir. Onlarla Allah Teâlâ günahları siler, buyurdu."</a:t>
            </a:r>
            <a:endParaRPr lang="tr-TR" dirty="0"/>
          </a:p>
        </p:txBody>
      </p:sp>
    </p:spTree>
    <p:extLst>
      <p:ext uri="{BB962C8B-B14F-4D97-AF65-F5344CB8AC3E}">
        <p14:creationId xmlns:p14="http://schemas.microsoft.com/office/powerpoint/2010/main" val="21121982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2400" b="1" dirty="0">
                <a:solidFill>
                  <a:srgbClr val="DB0A15"/>
                </a:solidFill>
                <a:latin typeface="Arial"/>
                <a:ea typeface="Times New Roman"/>
                <a:cs typeface="Times New Roman"/>
              </a:rPr>
              <a:t>6. Öğretmek İçin Hikâyelerden Faydalandı</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p:txBody>
          <a:bodyPr>
            <a:normAutofit fontScale="62500" lnSpcReduction="20000"/>
          </a:bodyPr>
          <a:lstStyle/>
          <a:p>
            <a:pPr>
              <a:buFont typeface="Wingdings" panose="05000000000000000000" pitchFamily="2" charset="2"/>
              <a:buChar char="Ø"/>
            </a:pPr>
            <a:r>
              <a:rPr lang="tr-TR" sz="2800" dirty="0" smtClean="0">
                <a:solidFill>
                  <a:srgbClr val="270204"/>
                </a:solidFill>
                <a:latin typeface="Trebuchet MS"/>
                <a:ea typeface="Times New Roman"/>
                <a:cs typeface="Arial"/>
              </a:rPr>
              <a:t> </a:t>
            </a:r>
            <a:r>
              <a:rPr lang="tr-TR" sz="2800" dirty="0" err="1" smtClean="0">
                <a:solidFill>
                  <a:srgbClr val="270204"/>
                </a:solidFill>
                <a:latin typeface="Trebuchet MS"/>
                <a:ea typeface="Times New Roman"/>
                <a:cs typeface="Arial"/>
              </a:rPr>
              <a:t>Ebû</a:t>
            </a:r>
            <a:r>
              <a:rPr lang="tr-TR" sz="2800" dirty="0" smtClean="0">
                <a:solidFill>
                  <a:srgbClr val="270204"/>
                </a:solidFill>
                <a:latin typeface="Trebuchet MS"/>
                <a:ea typeface="Times New Roman"/>
                <a:cs typeface="Arial"/>
              </a:rPr>
              <a:t> </a:t>
            </a:r>
            <a:r>
              <a:rPr lang="tr-TR" sz="2800" dirty="0" err="1">
                <a:solidFill>
                  <a:srgbClr val="270204"/>
                </a:solidFill>
                <a:latin typeface="Trebuchet MS"/>
                <a:ea typeface="Times New Roman"/>
                <a:cs typeface="Arial"/>
              </a:rPr>
              <a:t>Hüreyre</a:t>
            </a:r>
            <a:r>
              <a:rPr lang="tr-TR" sz="2800" dirty="0">
                <a:solidFill>
                  <a:srgbClr val="270204"/>
                </a:solidFill>
                <a:latin typeface="Trebuchet MS"/>
                <a:ea typeface="Times New Roman"/>
                <a:cs typeface="Arial"/>
              </a:rPr>
              <a:t> (</a:t>
            </a:r>
            <a:r>
              <a:rPr lang="tr-TR" sz="2800" dirty="0" err="1">
                <a:solidFill>
                  <a:srgbClr val="270204"/>
                </a:solidFill>
                <a:latin typeface="Trebuchet MS"/>
                <a:ea typeface="Times New Roman"/>
                <a:cs typeface="Arial"/>
              </a:rPr>
              <a:t>r.a</a:t>
            </a:r>
            <a:r>
              <a:rPr lang="tr-TR" sz="2800" dirty="0">
                <a:solidFill>
                  <a:srgbClr val="270204"/>
                </a:solidFill>
                <a:latin typeface="Trebuchet MS"/>
                <a:ea typeface="Times New Roman"/>
                <a:cs typeface="Arial"/>
              </a:rPr>
              <a:t>.) şu hadisi nakleder:</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b="1" dirty="0">
                <a:solidFill>
                  <a:srgbClr val="270204"/>
                </a:solidFill>
                <a:latin typeface="Trebuchet MS"/>
                <a:ea typeface="Times New Roman"/>
                <a:cs typeface="Arial"/>
              </a:rPr>
              <a:t>“Bir köpek, susuzluktan neredeyse ölecek durumda, bir kuyunun etrafında dolaşıp duruyormuş. </a:t>
            </a:r>
            <a:r>
              <a:rPr lang="tr-TR" sz="2800" b="1" dirty="0" err="1">
                <a:solidFill>
                  <a:srgbClr val="270204"/>
                </a:solidFill>
                <a:latin typeface="Trebuchet MS"/>
                <a:ea typeface="Times New Roman"/>
                <a:cs typeface="Arial"/>
              </a:rPr>
              <a:t>İsrailoğullarından</a:t>
            </a:r>
            <a:r>
              <a:rPr lang="tr-TR" sz="2800" b="1" dirty="0">
                <a:solidFill>
                  <a:srgbClr val="270204"/>
                </a:solidFill>
                <a:latin typeface="Trebuchet MS"/>
                <a:ea typeface="Times New Roman"/>
                <a:cs typeface="Arial"/>
              </a:rPr>
              <a:t> bir </a:t>
            </a:r>
            <a:r>
              <a:rPr lang="tr-TR" sz="2800" b="1" dirty="0" smtClean="0">
                <a:solidFill>
                  <a:srgbClr val="270204"/>
                </a:solidFill>
                <a:latin typeface="Trebuchet MS"/>
                <a:ea typeface="Times New Roman"/>
                <a:cs typeface="Arial"/>
              </a:rPr>
              <a:t>kadın onu </a:t>
            </a:r>
            <a:r>
              <a:rPr lang="tr-TR" sz="2800" b="1" dirty="0">
                <a:solidFill>
                  <a:srgbClr val="270204"/>
                </a:solidFill>
                <a:latin typeface="Trebuchet MS"/>
                <a:ea typeface="Times New Roman"/>
                <a:cs typeface="Arial"/>
              </a:rPr>
              <a:t>görünce hemen mestini çıkarıp başörtüsüne bağlamış ve bununla su çekip hayvanı sulamış. Bu sebeple günahları affedilmiştir.”</a:t>
            </a:r>
            <a:r>
              <a:rPr lang="tr-TR" sz="2800" dirty="0">
                <a:solidFill>
                  <a:srgbClr val="270204"/>
                </a:solidFill>
                <a:latin typeface="Trebuchet MS"/>
                <a:ea typeface="Times New Roman"/>
                <a:cs typeface="Arial"/>
              </a:rPr>
              <a:t> (Müslim, </a:t>
            </a:r>
            <a:r>
              <a:rPr lang="tr-TR" sz="2800" dirty="0" err="1">
                <a:solidFill>
                  <a:srgbClr val="270204"/>
                </a:solidFill>
                <a:latin typeface="Trebuchet MS"/>
                <a:ea typeface="Times New Roman"/>
                <a:cs typeface="Arial"/>
              </a:rPr>
              <a:t>Tevbe</a:t>
            </a:r>
            <a:r>
              <a:rPr lang="tr-TR" sz="2800" dirty="0">
                <a:solidFill>
                  <a:srgbClr val="270204"/>
                </a:solidFill>
                <a:latin typeface="Trebuchet MS"/>
                <a:ea typeface="Times New Roman"/>
                <a:cs typeface="Arial"/>
              </a:rPr>
              <a:t> 155/2245)</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endParaRPr lang="tr-TR" dirty="0"/>
          </a:p>
        </p:txBody>
      </p:sp>
    </p:spTree>
    <p:extLst>
      <p:ext uri="{BB962C8B-B14F-4D97-AF65-F5344CB8AC3E}">
        <p14:creationId xmlns:p14="http://schemas.microsoft.com/office/powerpoint/2010/main" val="428255772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7534"/>
            <a:ext cx="6965245" cy="901864"/>
          </a:xfrm>
        </p:spPr>
        <p:txBody>
          <a:bodyPr>
            <a:normAutofit/>
          </a:bodyPr>
          <a:lstStyle/>
          <a:p>
            <a:pPr fontAlgn="t">
              <a:lnSpc>
                <a:spcPts val="1800"/>
              </a:lnSpc>
              <a:spcBef>
                <a:spcPts val="1425"/>
              </a:spcBef>
              <a:spcAft>
                <a:spcPts val="1425"/>
              </a:spcAft>
            </a:pPr>
            <a:r>
              <a:rPr lang="tr-TR" sz="2000" b="1" dirty="0">
                <a:solidFill>
                  <a:srgbClr val="DB0A15"/>
                </a:solidFill>
                <a:latin typeface="Arial"/>
                <a:ea typeface="Times New Roman"/>
                <a:cs typeface="Times New Roman"/>
              </a:rPr>
              <a:t>7. Çocukları Camiye ve İlim Meclislerine Götürdü</a:t>
            </a:r>
            <a:r>
              <a:rPr lang="tr-TR" sz="1400" dirty="0">
                <a:latin typeface="Calibri"/>
                <a:ea typeface="Calibri"/>
                <a:cs typeface="Times New Roman"/>
              </a:rPr>
              <a:t/>
            </a:r>
            <a:br>
              <a:rPr lang="tr-TR" sz="1400" dirty="0">
                <a:latin typeface="Calibri"/>
                <a:ea typeface="Calibri"/>
                <a:cs typeface="Times New Roman"/>
              </a:rPr>
            </a:br>
            <a:endParaRPr lang="tr-TR" sz="2000" dirty="0"/>
          </a:p>
        </p:txBody>
      </p:sp>
      <p:sp>
        <p:nvSpPr>
          <p:cNvPr id="3" name="İçerik Yer Tutucusu 2"/>
          <p:cNvSpPr>
            <a:spLocks noGrp="1"/>
          </p:cNvSpPr>
          <p:nvPr>
            <p:ph idx="1"/>
          </p:nvPr>
        </p:nvSpPr>
        <p:spPr>
          <a:xfrm>
            <a:off x="1463042" y="1419622"/>
            <a:ext cx="6196405" cy="2872681"/>
          </a:xfrm>
        </p:spPr>
        <p:txBody>
          <a:bodyPr>
            <a:normAutofit/>
          </a:bodyPr>
          <a:lstStyle/>
          <a:p>
            <a:pPr>
              <a:buFont typeface="Wingdings" panose="05000000000000000000" pitchFamily="2" charset="2"/>
              <a:buChar char="Ø"/>
            </a:pPr>
            <a:r>
              <a:rPr lang="tr-TR" sz="2000" dirty="0" smtClean="0">
                <a:solidFill>
                  <a:srgbClr val="270204"/>
                </a:solidFill>
                <a:latin typeface="Trebuchet MS"/>
                <a:ea typeface="Times New Roman"/>
                <a:cs typeface="Arial"/>
              </a:rPr>
              <a:t>Yaparak </a:t>
            </a:r>
            <a:r>
              <a:rPr lang="tr-TR" sz="2000" dirty="0">
                <a:solidFill>
                  <a:srgbClr val="270204"/>
                </a:solidFill>
                <a:latin typeface="Trebuchet MS"/>
                <a:ea typeface="Times New Roman"/>
                <a:cs typeface="Arial"/>
              </a:rPr>
              <a:t>ve yaşayarak öğrenme, en etkili öğrenme biçimidir. </a:t>
            </a:r>
            <a:r>
              <a:rPr lang="tr-TR" sz="2000" b="1" dirty="0">
                <a:solidFill>
                  <a:srgbClr val="270204"/>
                </a:solidFill>
                <a:latin typeface="Trebuchet MS"/>
                <a:ea typeface="Times New Roman"/>
                <a:cs typeface="Arial"/>
              </a:rPr>
              <a:t>İnsan duyduğunu unutur, </a:t>
            </a:r>
            <a:r>
              <a:rPr lang="tr-TR" sz="2000" b="1" dirty="0" smtClean="0">
                <a:solidFill>
                  <a:srgbClr val="270204"/>
                </a:solidFill>
                <a:latin typeface="Trebuchet MS"/>
                <a:ea typeface="Times New Roman"/>
                <a:cs typeface="Arial"/>
              </a:rPr>
              <a:t>gördüğünü hatırlar</a:t>
            </a:r>
            <a:r>
              <a:rPr lang="tr-TR" sz="2000" b="1" dirty="0">
                <a:solidFill>
                  <a:srgbClr val="270204"/>
                </a:solidFill>
                <a:latin typeface="Trebuchet MS"/>
                <a:ea typeface="Times New Roman"/>
                <a:cs typeface="Arial"/>
              </a:rPr>
              <a:t>, ama yaptığını öğrenir...</a:t>
            </a:r>
            <a:r>
              <a:rPr lang="tr-TR" sz="2800" b="1" dirty="0">
                <a:solidFill>
                  <a:srgbClr val="270204"/>
                </a:solidFill>
                <a:latin typeface="Trebuchet MS"/>
                <a:ea typeface="Times New Roman"/>
                <a:cs typeface="Arial"/>
              </a:rPr>
              <a:t> </a:t>
            </a: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000" dirty="0">
                <a:solidFill>
                  <a:srgbClr val="270204"/>
                </a:solidFill>
                <a:latin typeface="Trebuchet MS"/>
                <a:ea typeface="Times New Roman"/>
                <a:cs typeface="Arial"/>
              </a:rPr>
              <a:t>Peygamber Efendimiz (</a:t>
            </a:r>
            <a:r>
              <a:rPr lang="tr-TR" sz="2000" dirty="0" err="1">
                <a:solidFill>
                  <a:srgbClr val="270204"/>
                </a:solidFill>
                <a:latin typeface="Trebuchet MS"/>
                <a:ea typeface="Times New Roman"/>
                <a:cs typeface="Arial"/>
              </a:rPr>
              <a:t>s.a.v</a:t>
            </a:r>
            <a:r>
              <a:rPr lang="tr-TR" sz="2000" dirty="0">
                <a:solidFill>
                  <a:srgbClr val="270204"/>
                </a:solidFill>
                <a:latin typeface="Trebuchet MS"/>
                <a:ea typeface="Times New Roman"/>
                <a:cs typeface="Arial"/>
              </a:rPr>
              <a:t>.), çocukları sık sık camiye götürürdü. Orada gördüğü başka çocuklarla da ilgilenirdi. </a:t>
            </a:r>
            <a:endParaRPr lang="tr-TR" sz="1800" dirty="0"/>
          </a:p>
        </p:txBody>
      </p:sp>
    </p:spTree>
    <p:extLst>
      <p:ext uri="{BB962C8B-B14F-4D97-AF65-F5344CB8AC3E}">
        <p14:creationId xmlns:p14="http://schemas.microsoft.com/office/powerpoint/2010/main" val="19354830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200" b="1" dirty="0" smtClean="0">
                <a:solidFill>
                  <a:srgbClr val="DB0A15"/>
                </a:solidFill>
                <a:latin typeface="Arial"/>
                <a:ea typeface="Times New Roman"/>
                <a:cs typeface="Times New Roman"/>
              </a:rPr>
              <a:t>8. Çocuklara Sabırlı Olmayı Öğretti</a:t>
            </a:r>
            <a:r>
              <a:rPr lang="tr-TR" sz="2000" dirty="0" smtClean="0">
                <a:latin typeface="Calibri"/>
                <a:ea typeface="Calibri"/>
                <a:cs typeface="Times New Roman"/>
              </a:rPr>
              <a:t/>
            </a:r>
            <a:br>
              <a:rPr lang="tr-TR" sz="2000" dirty="0" smtClean="0">
                <a:latin typeface="Calibri"/>
                <a:ea typeface="Calibri"/>
                <a:cs typeface="Times New Roman"/>
              </a:rPr>
            </a:br>
            <a:endParaRPr lang="tr-TR" sz="3200" dirty="0"/>
          </a:p>
        </p:txBody>
      </p:sp>
      <p:sp>
        <p:nvSpPr>
          <p:cNvPr id="3" name="İçerik Yer Tutucusu 2"/>
          <p:cNvSpPr>
            <a:spLocks noGrp="1"/>
          </p:cNvSpPr>
          <p:nvPr>
            <p:ph idx="1"/>
          </p:nvPr>
        </p:nvSpPr>
        <p:spPr>
          <a:xfrm>
            <a:off x="1463042" y="1347614"/>
            <a:ext cx="6196405" cy="2944689"/>
          </a:xfrm>
        </p:spPr>
        <p:txBody>
          <a:bodyPr>
            <a:normAutofit/>
          </a:bodyPr>
          <a:lstStyle/>
          <a:p>
            <a:pPr fontAlgn="t">
              <a:lnSpc>
                <a:spcPts val="1800"/>
              </a:lnSpc>
              <a:spcAft>
                <a:spcPts val="1125"/>
              </a:spcAft>
            </a:pPr>
            <a:endParaRPr lang="tr-TR" sz="2800" dirty="0" smtClean="0">
              <a:solidFill>
                <a:srgbClr val="270204"/>
              </a:solidFill>
              <a:latin typeface="Trebuchet MS"/>
              <a:ea typeface="Times New Roman"/>
              <a:cs typeface="Arial"/>
            </a:endParaRPr>
          </a:p>
          <a:p>
            <a:pPr fontAlgn="t">
              <a:lnSpc>
                <a:spcPts val="1800"/>
              </a:lnSpc>
              <a:spcAft>
                <a:spcPts val="1125"/>
              </a:spcAft>
              <a:buFont typeface="Wingdings" panose="05000000000000000000" pitchFamily="2" charset="2"/>
              <a:buChar char="Ø"/>
            </a:pPr>
            <a:r>
              <a:rPr lang="tr-TR" sz="2000" dirty="0" smtClean="0">
                <a:solidFill>
                  <a:srgbClr val="270204"/>
                </a:solidFill>
                <a:latin typeface="Trebuchet MS"/>
                <a:ea typeface="Times New Roman"/>
                <a:cs typeface="Arial"/>
              </a:rPr>
              <a:t>Kur'an-ı </a:t>
            </a:r>
            <a:r>
              <a:rPr lang="tr-TR" sz="2000" dirty="0">
                <a:solidFill>
                  <a:srgbClr val="270204"/>
                </a:solidFill>
                <a:latin typeface="Trebuchet MS"/>
                <a:ea typeface="Times New Roman"/>
                <a:cs typeface="Arial"/>
              </a:rPr>
              <a:t>Kerim'de </a:t>
            </a:r>
            <a:r>
              <a:rPr lang="tr-TR" sz="2000" dirty="0" err="1">
                <a:solidFill>
                  <a:srgbClr val="270204"/>
                </a:solidFill>
                <a:latin typeface="Trebuchet MS"/>
                <a:ea typeface="Times New Roman"/>
                <a:cs typeface="Arial"/>
              </a:rPr>
              <a:t>Cenab</a:t>
            </a:r>
            <a:r>
              <a:rPr lang="tr-TR" sz="2000" dirty="0">
                <a:solidFill>
                  <a:srgbClr val="270204"/>
                </a:solidFill>
                <a:latin typeface="Trebuchet MS"/>
                <a:ea typeface="Times New Roman"/>
                <a:cs typeface="Arial"/>
              </a:rPr>
              <a:t>-ı Hak bize sabrı tavsiye eder ve sabır karşılığı cennete girileceğini müjdeler. </a:t>
            </a:r>
            <a:r>
              <a:rPr lang="tr-TR" sz="2000" b="1" dirty="0">
                <a:solidFill>
                  <a:srgbClr val="270204"/>
                </a:solidFill>
                <a:latin typeface="Trebuchet MS"/>
                <a:ea typeface="Times New Roman"/>
                <a:cs typeface="Arial"/>
              </a:rPr>
              <a:t>“Sabırlarına karşılık cennet ve (giyecek olarak) ipek ihsan eder.”</a:t>
            </a:r>
            <a:r>
              <a:rPr lang="tr-TR" sz="2000" dirty="0">
                <a:solidFill>
                  <a:srgbClr val="270204"/>
                </a:solidFill>
                <a:latin typeface="Trebuchet MS"/>
                <a:ea typeface="Times New Roman"/>
                <a:cs typeface="Arial"/>
              </a:rPr>
              <a:t> (İnsan, 76/12)</a:t>
            </a:r>
            <a:br>
              <a:rPr lang="tr-TR" sz="2000" dirty="0">
                <a:solidFill>
                  <a:srgbClr val="270204"/>
                </a:solidFill>
                <a:latin typeface="Trebuchet MS"/>
                <a:ea typeface="Times New Roman"/>
                <a:cs typeface="Arial"/>
              </a:rPr>
            </a:br>
            <a:r>
              <a:rPr lang="tr-TR" sz="2000" dirty="0">
                <a:solidFill>
                  <a:srgbClr val="270204"/>
                </a:solidFill>
                <a:latin typeface="Trebuchet MS"/>
                <a:ea typeface="Times New Roman"/>
                <a:cs typeface="Arial"/>
              </a:rPr>
              <a:t/>
            </a:r>
            <a:br>
              <a:rPr lang="tr-TR" sz="2000" dirty="0">
                <a:solidFill>
                  <a:srgbClr val="270204"/>
                </a:solidFill>
                <a:latin typeface="Trebuchet MS"/>
                <a:ea typeface="Times New Roman"/>
                <a:cs typeface="Arial"/>
              </a:rPr>
            </a:br>
            <a:r>
              <a:rPr lang="tr-TR" sz="2000" dirty="0" smtClean="0">
                <a:solidFill>
                  <a:srgbClr val="270204"/>
                </a:solidFill>
                <a:latin typeface="Trebuchet MS"/>
                <a:ea typeface="Times New Roman"/>
                <a:cs typeface="Arial"/>
              </a:rPr>
              <a:t>Peygamber </a:t>
            </a:r>
            <a:r>
              <a:rPr lang="tr-TR" sz="2000" dirty="0">
                <a:solidFill>
                  <a:srgbClr val="270204"/>
                </a:solidFill>
                <a:latin typeface="Trebuchet MS"/>
                <a:ea typeface="Times New Roman"/>
                <a:cs typeface="Arial"/>
              </a:rPr>
              <a:t>Efendimiz (</a:t>
            </a:r>
            <a:r>
              <a:rPr lang="tr-TR" sz="2000" dirty="0" err="1">
                <a:solidFill>
                  <a:srgbClr val="270204"/>
                </a:solidFill>
                <a:latin typeface="Trebuchet MS"/>
                <a:ea typeface="Times New Roman"/>
                <a:cs typeface="Arial"/>
              </a:rPr>
              <a:t>s.a.v</a:t>
            </a:r>
            <a:r>
              <a:rPr lang="tr-TR" sz="2000" dirty="0">
                <a:solidFill>
                  <a:srgbClr val="270204"/>
                </a:solidFill>
                <a:latin typeface="Trebuchet MS"/>
                <a:ea typeface="Times New Roman"/>
                <a:cs typeface="Arial"/>
              </a:rPr>
              <a:t>.),</a:t>
            </a:r>
            <a:r>
              <a:rPr lang="tr-TR" sz="2000" b="1" dirty="0">
                <a:solidFill>
                  <a:srgbClr val="270204"/>
                </a:solidFill>
                <a:latin typeface="Trebuchet MS"/>
                <a:ea typeface="Times New Roman"/>
                <a:cs typeface="Arial"/>
              </a:rPr>
              <a:t> “Sabreden zafere ulaşır.” b</a:t>
            </a:r>
            <a:r>
              <a:rPr lang="tr-TR" sz="2000" dirty="0">
                <a:solidFill>
                  <a:srgbClr val="270204"/>
                </a:solidFill>
                <a:latin typeface="Trebuchet MS"/>
                <a:ea typeface="Times New Roman"/>
                <a:cs typeface="Arial"/>
              </a:rPr>
              <a:t>uyurur.</a:t>
            </a:r>
            <a:endParaRPr lang="tr-TR" sz="2000" dirty="0">
              <a:latin typeface="Calibri"/>
              <a:ea typeface="Calibri"/>
              <a:cs typeface="Times New Roman"/>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622386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600" b="1" dirty="0" smtClean="0">
                <a:solidFill>
                  <a:srgbClr val="DB0A15"/>
                </a:solidFill>
                <a:latin typeface="Arial"/>
                <a:ea typeface="Times New Roman"/>
                <a:cs typeface="Times New Roman"/>
              </a:rPr>
              <a:t>9</a:t>
            </a:r>
            <a:r>
              <a:rPr lang="tr-TR" sz="3600" b="1" dirty="0">
                <a:solidFill>
                  <a:srgbClr val="DB0A15"/>
                </a:solidFill>
                <a:latin typeface="Arial"/>
                <a:ea typeface="Times New Roman"/>
                <a:cs typeface="Times New Roman"/>
              </a:rPr>
              <a:t>. Çocukları İşe Alıştırdı</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fontScale="70000" lnSpcReduction="20000"/>
          </a:bodyPr>
          <a:lstStyle/>
          <a:p>
            <a:pPr>
              <a:buFont typeface="Wingdings" panose="05000000000000000000" pitchFamily="2" charset="2"/>
              <a:buChar char="Ø"/>
            </a:pPr>
            <a:endParaRPr lang="tr-TR" sz="2800" dirty="0" smtClean="0">
              <a:solidFill>
                <a:srgbClr val="270204"/>
              </a:solidFill>
              <a:latin typeface="Trebuchet MS"/>
              <a:ea typeface="Times New Roman"/>
              <a:cs typeface="Arial"/>
            </a:endParaRPr>
          </a:p>
          <a:p>
            <a:pPr>
              <a:buFont typeface="Wingdings" panose="05000000000000000000" pitchFamily="2" charset="2"/>
              <a:buChar char="Ø"/>
            </a:pPr>
            <a:r>
              <a:rPr lang="tr-TR" sz="2800" dirty="0" smtClean="0">
                <a:solidFill>
                  <a:srgbClr val="270204"/>
                </a:solidFill>
                <a:latin typeface="Trebuchet MS"/>
                <a:ea typeface="Times New Roman"/>
                <a:cs typeface="Arial"/>
              </a:rPr>
              <a:t>Sevgili </a:t>
            </a:r>
            <a:r>
              <a:rPr lang="tr-TR" sz="2800" dirty="0">
                <a:solidFill>
                  <a:srgbClr val="270204"/>
                </a:solidFill>
                <a:latin typeface="Trebuchet MS"/>
                <a:ea typeface="Times New Roman"/>
                <a:cs typeface="Arial"/>
              </a:rPr>
              <a:t>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Medine'ye geldiğinde aşağı yukarı on yaşlarında olan Hz. Enes'i yanına aldı. Onunla on yıl boyunca ilgilendi. Bu zaman içerisinde yapabileceği birtakım işleri ona gördürdü. Bunu yaparken de onu hiç azarlamadı. Hep güler yüzle işleri yapmasını sağladı</a:t>
            </a:r>
            <a:r>
              <a:rPr lang="tr-TR" sz="2800" dirty="0" smtClean="0">
                <a:solidFill>
                  <a:srgbClr val="270204"/>
                </a:solidFill>
                <a:latin typeface="Trebuchet MS"/>
                <a:ea typeface="Times New Roman"/>
                <a:cs typeface="Arial"/>
              </a:rPr>
              <a:t>.</a:t>
            </a: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endParaRPr lang="tr-TR" dirty="0"/>
          </a:p>
        </p:txBody>
      </p:sp>
    </p:spTree>
    <p:extLst>
      <p:ext uri="{BB962C8B-B14F-4D97-AF65-F5344CB8AC3E}">
        <p14:creationId xmlns:p14="http://schemas.microsoft.com/office/powerpoint/2010/main" val="284781245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2800" b="1" dirty="0">
                <a:solidFill>
                  <a:srgbClr val="DB0A15"/>
                </a:solidFill>
                <a:latin typeface="Arial"/>
                <a:ea typeface="Times New Roman"/>
                <a:cs typeface="Times New Roman"/>
              </a:rPr>
              <a:t>10. Yumuşak ve Hoşgörülü Davrandı</a:t>
            </a:r>
            <a:r>
              <a:rPr lang="tr-TR" sz="1800" dirty="0">
                <a:latin typeface="Calibri"/>
                <a:ea typeface="Calibri"/>
                <a:cs typeface="Times New Roman"/>
              </a:rPr>
              <a:t/>
            </a:r>
            <a:br>
              <a:rPr lang="tr-TR" sz="1800" dirty="0">
                <a:latin typeface="Calibri"/>
                <a:ea typeface="Calibri"/>
                <a:cs typeface="Times New Roman"/>
              </a:rPr>
            </a:br>
            <a:endParaRPr lang="tr-TR" sz="2800" dirty="0"/>
          </a:p>
        </p:txBody>
      </p:sp>
      <p:sp>
        <p:nvSpPr>
          <p:cNvPr id="3" name="İçerik Yer Tutucusu 2"/>
          <p:cNvSpPr>
            <a:spLocks noGrp="1"/>
          </p:cNvSpPr>
          <p:nvPr>
            <p:ph idx="1"/>
          </p:nvPr>
        </p:nvSpPr>
        <p:spPr>
          <a:xfrm>
            <a:off x="1463042" y="1203598"/>
            <a:ext cx="6196405" cy="3088705"/>
          </a:xfrm>
        </p:spPr>
        <p:txBody>
          <a:bodyPr>
            <a:noAutofit/>
          </a:bodyPr>
          <a:lstStyle/>
          <a:p>
            <a:pPr>
              <a:buFont typeface="Wingdings" panose="05000000000000000000" pitchFamily="2" charset="2"/>
              <a:buChar char="Ø"/>
            </a:pPr>
            <a:r>
              <a:rPr lang="tr-TR" sz="1400" b="1" dirty="0">
                <a:solidFill>
                  <a:srgbClr val="270204"/>
                </a:solidFill>
                <a:latin typeface="Trebuchet MS"/>
                <a:ea typeface="Times New Roman"/>
                <a:cs typeface="Arial"/>
              </a:rPr>
              <a:t>Peygamberimiz (</a:t>
            </a:r>
            <a:r>
              <a:rPr lang="tr-TR" sz="1400" b="1" dirty="0" err="1">
                <a:solidFill>
                  <a:srgbClr val="270204"/>
                </a:solidFill>
                <a:latin typeface="Trebuchet MS"/>
                <a:ea typeface="Times New Roman"/>
                <a:cs typeface="Arial"/>
              </a:rPr>
              <a:t>s.a.v</a:t>
            </a:r>
            <a:r>
              <a:rPr lang="tr-TR" sz="1400" b="1" dirty="0">
                <a:solidFill>
                  <a:srgbClr val="270204"/>
                </a:solidFill>
                <a:latin typeface="Trebuchet MS"/>
                <a:ea typeface="Times New Roman"/>
                <a:cs typeface="Arial"/>
              </a:rPr>
              <a:t>.) hiçbir çocuğu dövmediği gibi, dayak ve şiddeti hiçbir şekilde eğitim metodu olarak tavsiye etmemiştir.</a:t>
            </a:r>
            <a:br>
              <a:rPr lang="tr-TR" sz="1400" b="1" dirty="0">
                <a:solidFill>
                  <a:srgbClr val="270204"/>
                </a:solidFill>
                <a:latin typeface="Trebuchet MS"/>
                <a:ea typeface="Times New Roman"/>
                <a:cs typeface="Arial"/>
              </a:rPr>
            </a:br>
            <a:r>
              <a:rPr lang="tr-TR" sz="1400" dirty="0">
                <a:solidFill>
                  <a:srgbClr val="270204"/>
                </a:solidFill>
                <a:latin typeface="Trebuchet MS"/>
                <a:ea typeface="Times New Roman"/>
                <a:cs typeface="Arial"/>
              </a:rPr>
              <a:t/>
            </a:r>
            <a:br>
              <a:rPr lang="tr-TR" sz="1400" dirty="0">
                <a:solidFill>
                  <a:srgbClr val="270204"/>
                </a:solidFill>
                <a:latin typeface="Trebuchet MS"/>
                <a:ea typeface="Times New Roman"/>
                <a:cs typeface="Arial"/>
              </a:rPr>
            </a:br>
            <a:r>
              <a:rPr lang="tr-TR" sz="1400" dirty="0" err="1">
                <a:solidFill>
                  <a:srgbClr val="270204"/>
                </a:solidFill>
                <a:latin typeface="Trebuchet MS"/>
                <a:ea typeface="Times New Roman"/>
                <a:cs typeface="Arial"/>
              </a:rPr>
              <a:t>Ebû</a:t>
            </a:r>
            <a:r>
              <a:rPr lang="tr-TR" sz="1400" dirty="0">
                <a:solidFill>
                  <a:srgbClr val="270204"/>
                </a:solidFill>
                <a:latin typeface="Trebuchet MS"/>
                <a:ea typeface="Times New Roman"/>
                <a:cs typeface="Arial"/>
              </a:rPr>
              <a:t> </a:t>
            </a:r>
            <a:r>
              <a:rPr lang="tr-TR" sz="1400" dirty="0" err="1">
                <a:solidFill>
                  <a:srgbClr val="270204"/>
                </a:solidFill>
                <a:latin typeface="Trebuchet MS"/>
                <a:ea typeface="Times New Roman"/>
                <a:cs typeface="Arial"/>
              </a:rPr>
              <a:t>Hüreyre</a:t>
            </a:r>
            <a:r>
              <a:rPr lang="tr-TR" sz="1400" dirty="0">
                <a:solidFill>
                  <a:srgbClr val="270204"/>
                </a:solidFill>
                <a:latin typeface="Trebuchet MS"/>
                <a:ea typeface="Times New Roman"/>
                <a:cs typeface="Arial"/>
              </a:rPr>
              <a:t> (</a:t>
            </a:r>
            <a:r>
              <a:rPr lang="tr-TR" sz="1400" dirty="0" err="1">
                <a:solidFill>
                  <a:srgbClr val="270204"/>
                </a:solidFill>
                <a:latin typeface="Trebuchet MS"/>
                <a:ea typeface="Times New Roman"/>
                <a:cs typeface="Arial"/>
              </a:rPr>
              <a:t>r.a</a:t>
            </a:r>
            <a:r>
              <a:rPr lang="tr-TR" sz="1400" dirty="0">
                <a:solidFill>
                  <a:srgbClr val="270204"/>
                </a:solidFill>
                <a:latin typeface="Trebuchet MS"/>
                <a:ea typeface="Times New Roman"/>
                <a:cs typeface="Arial"/>
              </a:rPr>
              <a:t>.) anlatıyor:</a:t>
            </a:r>
            <a:br>
              <a:rPr lang="tr-TR" sz="1400" dirty="0">
                <a:solidFill>
                  <a:srgbClr val="270204"/>
                </a:solidFill>
                <a:latin typeface="Trebuchet MS"/>
                <a:ea typeface="Times New Roman"/>
                <a:cs typeface="Arial"/>
              </a:rPr>
            </a:br>
            <a:r>
              <a:rPr lang="tr-TR" sz="1400" dirty="0">
                <a:solidFill>
                  <a:srgbClr val="270204"/>
                </a:solidFill>
                <a:latin typeface="Trebuchet MS"/>
                <a:ea typeface="Times New Roman"/>
                <a:cs typeface="Arial"/>
              </a:rPr>
              <a:t/>
            </a:r>
            <a:br>
              <a:rPr lang="tr-TR" sz="1400" dirty="0">
                <a:solidFill>
                  <a:srgbClr val="270204"/>
                </a:solidFill>
                <a:latin typeface="Trebuchet MS"/>
                <a:ea typeface="Times New Roman"/>
                <a:cs typeface="Arial"/>
              </a:rPr>
            </a:br>
            <a:r>
              <a:rPr lang="tr-TR" sz="1400" dirty="0">
                <a:solidFill>
                  <a:srgbClr val="270204"/>
                </a:solidFill>
                <a:latin typeface="Trebuchet MS"/>
                <a:ea typeface="Times New Roman"/>
                <a:cs typeface="Arial"/>
              </a:rPr>
              <a:t>Bedevînin biri, Peygamberimiz (</a:t>
            </a:r>
            <a:r>
              <a:rPr lang="tr-TR" sz="1400" dirty="0" err="1">
                <a:solidFill>
                  <a:srgbClr val="270204"/>
                </a:solidFill>
                <a:latin typeface="Trebuchet MS"/>
                <a:ea typeface="Times New Roman"/>
                <a:cs typeface="Arial"/>
              </a:rPr>
              <a:t>asv</a:t>
            </a:r>
            <a:r>
              <a:rPr lang="tr-TR" sz="1400" dirty="0">
                <a:solidFill>
                  <a:srgbClr val="270204"/>
                </a:solidFill>
                <a:latin typeface="Trebuchet MS"/>
                <a:ea typeface="Times New Roman"/>
                <a:cs typeface="Arial"/>
              </a:rPr>
              <a:t>)'in mescidinin içinde küçük abdestini bozdu. Mescitte bulunanlar kızdılar, bağrıştılar, yerlerinden kalkıp adamın üzerine yürümeye başladılar. Nerdeyse adamı döveceklerdi... Bunun üzerine Peygamber Efendimiz (</a:t>
            </a:r>
            <a:r>
              <a:rPr lang="tr-TR" sz="1400" dirty="0" err="1">
                <a:solidFill>
                  <a:srgbClr val="270204"/>
                </a:solidFill>
                <a:latin typeface="Trebuchet MS"/>
                <a:ea typeface="Times New Roman"/>
                <a:cs typeface="Arial"/>
              </a:rPr>
              <a:t>s.a.v</a:t>
            </a:r>
            <a:r>
              <a:rPr lang="tr-TR" sz="1400" dirty="0">
                <a:solidFill>
                  <a:srgbClr val="270204"/>
                </a:solidFill>
                <a:latin typeface="Trebuchet MS"/>
                <a:ea typeface="Times New Roman"/>
                <a:cs typeface="Arial"/>
              </a:rPr>
              <a:t>.) onlara şu emri verdi:</a:t>
            </a:r>
            <a:br>
              <a:rPr lang="tr-TR" sz="1400" dirty="0">
                <a:solidFill>
                  <a:srgbClr val="270204"/>
                </a:solidFill>
                <a:latin typeface="Trebuchet MS"/>
                <a:ea typeface="Times New Roman"/>
                <a:cs typeface="Arial"/>
              </a:rPr>
            </a:br>
            <a:r>
              <a:rPr lang="tr-TR" sz="1400" dirty="0">
                <a:solidFill>
                  <a:srgbClr val="270204"/>
                </a:solidFill>
                <a:latin typeface="Trebuchet MS"/>
                <a:ea typeface="Times New Roman"/>
                <a:cs typeface="Arial"/>
              </a:rPr>
              <a:t/>
            </a:r>
            <a:br>
              <a:rPr lang="tr-TR" sz="1400" dirty="0">
                <a:solidFill>
                  <a:srgbClr val="270204"/>
                </a:solidFill>
                <a:latin typeface="Trebuchet MS"/>
                <a:ea typeface="Times New Roman"/>
                <a:cs typeface="Arial"/>
              </a:rPr>
            </a:br>
            <a:r>
              <a:rPr lang="tr-TR" sz="1400" b="1" dirty="0">
                <a:solidFill>
                  <a:srgbClr val="270204"/>
                </a:solidFill>
                <a:latin typeface="Trebuchet MS"/>
                <a:ea typeface="Times New Roman"/>
                <a:cs typeface="Arial"/>
              </a:rPr>
              <a:t>"Onu bırakın. İdrarını yaptığı yere bir kova su dökün ve temizleyin. Sizler kolaylaştırıcı olarak gönderildiniz, zorlaştırıcı olarak değil</a:t>
            </a:r>
            <a:r>
              <a:rPr lang="tr-TR" sz="1400" b="1" dirty="0" smtClean="0">
                <a:solidFill>
                  <a:srgbClr val="270204"/>
                </a:solidFill>
                <a:latin typeface="Trebuchet MS"/>
                <a:ea typeface="Times New Roman"/>
                <a:cs typeface="Arial"/>
              </a:rPr>
              <a:t>…"</a:t>
            </a:r>
            <a:r>
              <a:rPr lang="tr-TR" sz="1400" dirty="0">
                <a:solidFill>
                  <a:srgbClr val="270204"/>
                </a:solidFill>
                <a:latin typeface="Trebuchet MS"/>
                <a:ea typeface="Times New Roman"/>
                <a:cs typeface="Arial"/>
              </a:rPr>
              <a:t/>
            </a:r>
            <a:br>
              <a:rPr lang="tr-TR" sz="1400" dirty="0">
                <a:solidFill>
                  <a:srgbClr val="270204"/>
                </a:solidFill>
                <a:latin typeface="Trebuchet MS"/>
                <a:ea typeface="Times New Roman"/>
                <a:cs typeface="Arial"/>
              </a:rPr>
            </a:br>
            <a:r>
              <a:rPr lang="tr-TR" sz="1400" dirty="0">
                <a:solidFill>
                  <a:srgbClr val="270204"/>
                </a:solidFill>
                <a:latin typeface="Trebuchet MS"/>
                <a:ea typeface="Times New Roman"/>
                <a:cs typeface="Arial"/>
              </a:rPr>
              <a:t/>
            </a:r>
            <a:br>
              <a:rPr lang="tr-TR" sz="1400" dirty="0">
                <a:solidFill>
                  <a:srgbClr val="270204"/>
                </a:solidFill>
                <a:latin typeface="Trebuchet MS"/>
                <a:ea typeface="Times New Roman"/>
                <a:cs typeface="Arial"/>
              </a:rPr>
            </a:br>
            <a:endParaRPr lang="tr-TR" sz="1400" dirty="0"/>
          </a:p>
        </p:txBody>
      </p:sp>
    </p:spTree>
    <p:extLst>
      <p:ext uri="{BB962C8B-B14F-4D97-AF65-F5344CB8AC3E}">
        <p14:creationId xmlns:p14="http://schemas.microsoft.com/office/powerpoint/2010/main" val="243775958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fontAlgn="t">
              <a:lnSpc>
                <a:spcPts val="1800"/>
              </a:lnSpc>
              <a:spcBef>
                <a:spcPts val="1425"/>
              </a:spcBef>
              <a:spcAft>
                <a:spcPts val="1425"/>
              </a:spcAft>
            </a:pPr>
            <a:r>
              <a:rPr lang="tr-TR" sz="2400" b="1" dirty="0" smtClean="0">
                <a:solidFill>
                  <a:srgbClr val="DB0A15"/>
                </a:solidFill>
                <a:latin typeface="Arial"/>
                <a:ea typeface="Times New Roman"/>
                <a:cs typeface="Times New Roman"/>
              </a:rPr>
              <a:t/>
            </a:r>
            <a:br>
              <a:rPr lang="tr-TR" sz="2400" b="1" dirty="0" smtClean="0">
                <a:solidFill>
                  <a:srgbClr val="DB0A15"/>
                </a:solidFill>
                <a:latin typeface="Arial"/>
                <a:ea typeface="Times New Roman"/>
                <a:cs typeface="Times New Roman"/>
              </a:rPr>
            </a:br>
            <a:r>
              <a:rPr lang="tr-TR" sz="2400" b="1" dirty="0" smtClean="0">
                <a:solidFill>
                  <a:srgbClr val="DB0A15"/>
                </a:solidFill>
                <a:latin typeface="Arial"/>
                <a:ea typeface="Times New Roman"/>
                <a:cs typeface="Times New Roman"/>
              </a:rPr>
              <a:t>11</a:t>
            </a:r>
            <a:r>
              <a:rPr lang="tr-TR" sz="2400" b="1" dirty="0">
                <a:solidFill>
                  <a:srgbClr val="DB0A15"/>
                </a:solidFill>
                <a:latin typeface="Arial"/>
                <a:ea typeface="Times New Roman"/>
                <a:cs typeface="Times New Roman"/>
              </a:rPr>
              <a:t>. Anlattıklarının Zihinlere Yerleşmesi İçin Sözlerini Tekrarladı</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a:xfrm>
            <a:off x="1463042" y="1419622"/>
            <a:ext cx="6196405" cy="2872681"/>
          </a:xfrm>
        </p:spPr>
        <p:txBody>
          <a:bodyPr>
            <a:normAutofit/>
          </a:bodyPr>
          <a:lstStyle/>
          <a:p>
            <a:pPr>
              <a:buFont typeface="Wingdings" panose="05000000000000000000" pitchFamily="2" charset="2"/>
              <a:buChar char="Ø"/>
            </a:pPr>
            <a:r>
              <a:rPr lang="tr-TR" sz="2000" dirty="0">
                <a:solidFill>
                  <a:srgbClr val="270204"/>
                </a:solidFill>
                <a:latin typeface="Trebuchet MS"/>
                <a:ea typeface="Times New Roman"/>
                <a:cs typeface="Arial"/>
              </a:rPr>
              <a:t>Enes (</a:t>
            </a:r>
            <a:r>
              <a:rPr lang="tr-TR" sz="2000" dirty="0" err="1">
                <a:solidFill>
                  <a:srgbClr val="270204"/>
                </a:solidFill>
                <a:latin typeface="Trebuchet MS"/>
                <a:ea typeface="Times New Roman"/>
                <a:cs typeface="Arial"/>
              </a:rPr>
              <a:t>r.a</a:t>
            </a:r>
            <a:r>
              <a:rPr lang="tr-TR" sz="2000" dirty="0">
                <a:solidFill>
                  <a:srgbClr val="270204"/>
                </a:solidFill>
                <a:latin typeface="Trebuchet MS"/>
                <a:ea typeface="Times New Roman"/>
                <a:cs typeface="Arial"/>
              </a:rPr>
              <a:t>.) der ki: “Allah'ın Elçisi (</a:t>
            </a:r>
            <a:r>
              <a:rPr lang="tr-TR" sz="2000" dirty="0" err="1">
                <a:solidFill>
                  <a:srgbClr val="270204"/>
                </a:solidFill>
                <a:latin typeface="Trebuchet MS"/>
                <a:ea typeface="Times New Roman"/>
                <a:cs typeface="Arial"/>
              </a:rPr>
              <a:t>s.a.v</a:t>
            </a:r>
            <a:r>
              <a:rPr lang="tr-TR" sz="2000" dirty="0">
                <a:solidFill>
                  <a:srgbClr val="270204"/>
                </a:solidFill>
                <a:latin typeface="Trebuchet MS"/>
                <a:ea typeface="Times New Roman"/>
                <a:cs typeface="Arial"/>
              </a:rPr>
              <a:t>.) bir cümle söylediği zaman, anlaşılıncaya kadar onu bazen üç defa tekrarlardı. Bir topluluğa uğradığı zaman onlara selâm verirdi. Konuştuğu zaman ne az ne de çok konuşurdu. Konuşurken ara yere lüzumsuz kelime koyarak sözü uzatmaz, daha iyi konuşma külfetine girmekten hoşlanmazdı.</a:t>
            </a:r>
            <a:endParaRPr lang="tr-TR" sz="2000" dirty="0"/>
          </a:p>
        </p:txBody>
      </p:sp>
    </p:spTree>
    <p:extLst>
      <p:ext uri="{BB962C8B-B14F-4D97-AF65-F5344CB8AC3E}">
        <p14:creationId xmlns:p14="http://schemas.microsoft.com/office/powerpoint/2010/main" val="344236740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fontAlgn="t">
              <a:lnSpc>
                <a:spcPts val="1800"/>
              </a:lnSpc>
              <a:spcBef>
                <a:spcPts val="1425"/>
              </a:spcBef>
              <a:spcAft>
                <a:spcPts val="1425"/>
              </a:spcAft>
            </a:pPr>
            <a:r>
              <a:rPr lang="tr-TR" sz="2400" b="1" dirty="0">
                <a:solidFill>
                  <a:srgbClr val="DB0A15"/>
                </a:solidFill>
                <a:latin typeface="Arial"/>
                <a:ea typeface="Times New Roman"/>
                <a:cs typeface="Times New Roman"/>
              </a:rPr>
              <a:t>12. İnsanların Anlayabileceği Şekilde Konuştu</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p:txBody>
          <a:bodyPr/>
          <a:lstStyle/>
          <a:p>
            <a:pPr fontAlgn="t">
              <a:lnSpc>
                <a:spcPts val="1800"/>
              </a:lnSpc>
              <a:spcAft>
                <a:spcPts val="1125"/>
              </a:spcAft>
              <a:buFont typeface="Wingdings" panose="05000000000000000000" pitchFamily="2" charset="2"/>
              <a:buChar char="Ø"/>
            </a:pPr>
            <a:endParaRPr lang="tr-TR" sz="2000" dirty="0" smtClean="0">
              <a:solidFill>
                <a:srgbClr val="270204"/>
              </a:solidFill>
              <a:latin typeface="Trebuchet MS"/>
              <a:ea typeface="Times New Roman"/>
              <a:cs typeface="Arial"/>
            </a:endParaRPr>
          </a:p>
          <a:p>
            <a:pPr fontAlgn="t">
              <a:lnSpc>
                <a:spcPts val="1800"/>
              </a:lnSpc>
              <a:spcAft>
                <a:spcPts val="1125"/>
              </a:spcAft>
              <a:buFont typeface="Wingdings" panose="05000000000000000000" pitchFamily="2" charset="2"/>
              <a:buChar char="Ø"/>
            </a:pPr>
            <a:r>
              <a:rPr lang="tr-TR" sz="2000" dirty="0" smtClean="0">
                <a:solidFill>
                  <a:srgbClr val="270204"/>
                </a:solidFill>
                <a:latin typeface="Trebuchet MS"/>
                <a:ea typeface="Times New Roman"/>
                <a:cs typeface="Arial"/>
              </a:rPr>
              <a:t>Hz</a:t>
            </a:r>
            <a:r>
              <a:rPr lang="tr-TR" sz="2000" dirty="0">
                <a:solidFill>
                  <a:srgbClr val="270204"/>
                </a:solidFill>
                <a:latin typeface="Trebuchet MS"/>
                <a:ea typeface="Times New Roman"/>
                <a:cs typeface="Arial"/>
              </a:rPr>
              <a:t>. Ali (</a:t>
            </a:r>
            <a:r>
              <a:rPr lang="tr-TR" sz="2000" dirty="0" err="1">
                <a:solidFill>
                  <a:srgbClr val="270204"/>
                </a:solidFill>
                <a:latin typeface="Trebuchet MS"/>
                <a:ea typeface="Times New Roman"/>
                <a:cs typeface="Arial"/>
              </a:rPr>
              <a:t>r.a</a:t>
            </a:r>
            <a:r>
              <a:rPr lang="tr-TR" sz="2000" dirty="0">
                <a:solidFill>
                  <a:srgbClr val="270204"/>
                </a:solidFill>
                <a:latin typeface="Trebuchet MS"/>
                <a:ea typeface="Times New Roman"/>
                <a:cs typeface="Arial"/>
              </a:rPr>
              <a:t>.), </a:t>
            </a:r>
            <a:r>
              <a:rPr lang="tr-TR" sz="2000" b="1" dirty="0">
                <a:solidFill>
                  <a:srgbClr val="270204"/>
                </a:solidFill>
                <a:latin typeface="Trebuchet MS"/>
                <a:ea typeface="Times New Roman"/>
                <a:cs typeface="Arial"/>
              </a:rPr>
              <a:t>“Sevgili Peygamberimizin (</a:t>
            </a:r>
            <a:r>
              <a:rPr lang="tr-TR" sz="2000" b="1" dirty="0" err="1">
                <a:solidFill>
                  <a:srgbClr val="270204"/>
                </a:solidFill>
                <a:latin typeface="Trebuchet MS"/>
                <a:ea typeface="Times New Roman"/>
                <a:cs typeface="Arial"/>
              </a:rPr>
              <a:t>s.a.v</a:t>
            </a:r>
            <a:r>
              <a:rPr lang="tr-TR" sz="2000" b="1" dirty="0">
                <a:solidFill>
                  <a:srgbClr val="270204"/>
                </a:solidFill>
                <a:latin typeface="Trebuchet MS"/>
                <a:ea typeface="Times New Roman"/>
                <a:cs typeface="Arial"/>
              </a:rPr>
              <a:t>.) çabuk konuşmazdı; her işitenin anlayacağı şekilde teker teker konuşurdu.”</a:t>
            </a:r>
            <a:r>
              <a:rPr lang="tr-TR" sz="2000" dirty="0">
                <a:solidFill>
                  <a:srgbClr val="270204"/>
                </a:solidFill>
                <a:latin typeface="Trebuchet MS"/>
                <a:ea typeface="Times New Roman"/>
                <a:cs typeface="Arial"/>
              </a:rPr>
              <a:t> der. (</a:t>
            </a:r>
            <a:r>
              <a:rPr lang="tr-TR" sz="2000" dirty="0" err="1">
                <a:solidFill>
                  <a:srgbClr val="270204"/>
                </a:solidFill>
                <a:latin typeface="Trebuchet MS"/>
                <a:ea typeface="Times New Roman"/>
                <a:cs typeface="Arial"/>
              </a:rPr>
              <a:t>Tirmizî</a:t>
            </a:r>
            <a:r>
              <a:rPr lang="tr-TR" sz="2000" dirty="0">
                <a:solidFill>
                  <a:srgbClr val="270204"/>
                </a:solidFill>
                <a:latin typeface="Trebuchet MS"/>
                <a:ea typeface="Times New Roman"/>
                <a:cs typeface="Arial"/>
              </a:rPr>
              <a:t>, </a:t>
            </a:r>
            <a:r>
              <a:rPr lang="tr-TR" sz="2000" dirty="0" err="1">
                <a:solidFill>
                  <a:srgbClr val="270204"/>
                </a:solidFill>
                <a:latin typeface="Trebuchet MS"/>
                <a:ea typeface="Times New Roman"/>
                <a:cs typeface="Arial"/>
              </a:rPr>
              <a:t>Menakıb</a:t>
            </a:r>
            <a:r>
              <a:rPr lang="tr-TR" sz="2000" dirty="0">
                <a:solidFill>
                  <a:srgbClr val="270204"/>
                </a:solidFill>
                <a:latin typeface="Trebuchet MS"/>
                <a:ea typeface="Times New Roman"/>
                <a:cs typeface="Arial"/>
              </a:rPr>
              <a:t> 19/3642).</a:t>
            </a:r>
            <a:endParaRPr lang="tr-TR" sz="1800" dirty="0">
              <a:latin typeface="Calibri"/>
              <a:ea typeface="Calibri"/>
              <a:cs typeface="Times New Roman"/>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54577099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600" b="1" dirty="0">
                <a:solidFill>
                  <a:srgbClr val="DB0A15"/>
                </a:solidFill>
                <a:latin typeface="Arial"/>
                <a:ea typeface="Times New Roman"/>
                <a:cs typeface="Times New Roman"/>
              </a:rPr>
              <a:t>13. Çocuklara Öncelik Verdi</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fontScale="70000" lnSpcReduction="20000"/>
          </a:bodyPr>
          <a:lstStyle/>
          <a:p>
            <a:pPr>
              <a:buFont typeface="Wingdings" panose="05000000000000000000" pitchFamily="2" charset="2"/>
              <a:buChar char="Ø"/>
            </a:pPr>
            <a:r>
              <a:rPr lang="tr-TR" sz="2800" dirty="0">
                <a:solidFill>
                  <a:srgbClr val="270204"/>
                </a:solidFill>
                <a:latin typeface="Trebuchet MS"/>
                <a:ea typeface="Times New Roman"/>
                <a:cs typeface="Arial"/>
              </a:rPr>
              <a:t>Zaman zaman Peygamberimizi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ziyaret etmek isteyen gruplar çoğalır, kalabalıklaşırdı. Allah </a:t>
            </a:r>
            <a:r>
              <a:rPr lang="tr-TR" sz="2800" dirty="0" err="1">
                <a:solidFill>
                  <a:srgbClr val="270204"/>
                </a:solidFill>
                <a:latin typeface="Trebuchet MS"/>
                <a:ea typeface="Times New Roman"/>
                <a:cs typeface="Arial"/>
              </a:rPr>
              <a:t>Resulü'ne</a:t>
            </a:r>
            <a:r>
              <a:rPr lang="tr-TR" sz="2800" dirty="0">
                <a:solidFill>
                  <a:srgbClr val="270204"/>
                </a:solidFill>
                <a:latin typeface="Trebuchet MS"/>
                <a:ea typeface="Times New Roman"/>
                <a:cs typeface="Arial"/>
              </a:rPr>
              <a:t>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ulaşmak ve onunla görüşmek için sıraya girmek gerekirdi. Böyle durumlarda Aziz Nebi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çocuklara öncelik verirdi. Görüşmeyi düzenleyenlere şöyle emir verirdi:</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b="1" dirty="0">
                <a:solidFill>
                  <a:srgbClr val="270204"/>
                </a:solidFill>
                <a:latin typeface="Trebuchet MS"/>
                <a:ea typeface="Times New Roman"/>
                <a:cs typeface="Arial"/>
              </a:rPr>
              <a:t>“Çocuklar gelirse sakın onları bekletmeyin, hemen içeri alın!”</a:t>
            </a:r>
            <a:endParaRPr lang="tr-TR" dirty="0"/>
          </a:p>
        </p:txBody>
      </p:sp>
    </p:spTree>
    <p:extLst>
      <p:ext uri="{BB962C8B-B14F-4D97-AF65-F5344CB8AC3E}">
        <p14:creationId xmlns:p14="http://schemas.microsoft.com/office/powerpoint/2010/main" val="182044395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7534"/>
            <a:ext cx="6965245" cy="901864"/>
          </a:xfrm>
        </p:spPr>
        <p:txBody>
          <a:bodyPr>
            <a:normAutofit/>
          </a:bodyPr>
          <a:lstStyle/>
          <a:p>
            <a:pPr fontAlgn="t">
              <a:lnSpc>
                <a:spcPts val="1800"/>
              </a:lnSpc>
              <a:spcBef>
                <a:spcPts val="1425"/>
              </a:spcBef>
              <a:spcAft>
                <a:spcPts val="1425"/>
              </a:spcAft>
            </a:pPr>
            <a:r>
              <a:rPr lang="tr-TR" sz="2800" b="1" dirty="0">
                <a:solidFill>
                  <a:srgbClr val="DB0A15"/>
                </a:solidFill>
                <a:latin typeface="Arial"/>
                <a:ea typeface="Times New Roman"/>
                <a:cs typeface="Times New Roman"/>
              </a:rPr>
              <a:t>14. İnsanı Değil, Davranışı Eleştirirdi</a:t>
            </a:r>
            <a:r>
              <a:rPr lang="tr-TR" sz="1800" dirty="0">
                <a:latin typeface="Calibri"/>
                <a:ea typeface="Calibri"/>
                <a:cs typeface="Times New Roman"/>
              </a:rPr>
              <a:t/>
            </a:r>
            <a:br>
              <a:rPr lang="tr-TR" sz="1800" dirty="0">
                <a:latin typeface="Calibri"/>
                <a:ea typeface="Calibri"/>
                <a:cs typeface="Times New Roman"/>
              </a:rPr>
            </a:br>
            <a:endParaRPr lang="tr-TR" sz="2800" dirty="0"/>
          </a:p>
        </p:txBody>
      </p:sp>
      <p:sp>
        <p:nvSpPr>
          <p:cNvPr id="3" name="İçerik Yer Tutucusu 2"/>
          <p:cNvSpPr>
            <a:spLocks noGrp="1"/>
          </p:cNvSpPr>
          <p:nvPr>
            <p:ph idx="1"/>
          </p:nvPr>
        </p:nvSpPr>
        <p:spPr/>
        <p:txBody>
          <a:bodyPr>
            <a:noAutofit/>
          </a:bodyPr>
          <a:lstStyle/>
          <a:p>
            <a:pPr>
              <a:buFont typeface="Wingdings" panose="05000000000000000000" pitchFamily="2" charset="2"/>
              <a:buChar char="Ø"/>
            </a:pPr>
            <a:r>
              <a:rPr lang="tr-TR" sz="2400" dirty="0">
                <a:solidFill>
                  <a:srgbClr val="270204"/>
                </a:solidFill>
                <a:latin typeface="Trebuchet MS"/>
                <a:ea typeface="Times New Roman"/>
                <a:cs typeface="Arial"/>
              </a:rPr>
              <a:t>Allah Resulü (</a:t>
            </a:r>
            <a:r>
              <a:rPr lang="tr-TR" sz="2400" dirty="0" err="1">
                <a:solidFill>
                  <a:srgbClr val="270204"/>
                </a:solidFill>
                <a:latin typeface="Trebuchet MS"/>
                <a:ea typeface="Times New Roman"/>
                <a:cs typeface="Arial"/>
              </a:rPr>
              <a:t>s.a.v</a:t>
            </a:r>
            <a:r>
              <a:rPr lang="tr-TR" sz="2400" dirty="0">
                <a:solidFill>
                  <a:srgbClr val="270204"/>
                </a:solidFill>
                <a:latin typeface="Trebuchet MS"/>
                <a:ea typeface="Times New Roman"/>
                <a:cs typeface="Arial"/>
              </a:rPr>
              <a:t>.) kırıcı konuşmazdı. Kendisine kötü davranıldığı zaman bunu kişiselleştirmez, genelleme yapar ve düzeltirdi. Kendisine bir şikayet ulaşsa veya hatalı bir davranış görse yapanın yüzüne vurmazdı.</a:t>
            </a:r>
            <a:br>
              <a:rPr lang="tr-TR" sz="2400" dirty="0">
                <a:solidFill>
                  <a:srgbClr val="270204"/>
                </a:solidFill>
                <a:latin typeface="Trebuchet MS"/>
                <a:ea typeface="Times New Roman"/>
                <a:cs typeface="Arial"/>
              </a:rPr>
            </a:br>
            <a:r>
              <a:rPr lang="tr-TR" sz="2400" dirty="0">
                <a:solidFill>
                  <a:srgbClr val="270204"/>
                </a:solidFill>
                <a:latin typeface="Trebuchet MS"/>
                <a:ea typeface="Times New Roman"/>
                <a:cs typeface="Arial"/>
              </a:rPr>
              <a:t/>
            </a:r>
            <a:br>
              <a:rPr lang="tr-TR" sz="2400" dirty="0">
                <a:solidFill>
                  <a:srgbClr val="270204"/>
                </a:solidFill>
                <a:latin typeface="Trebuchet MS"/>
                <a:ea typeface="Times New Roman"/>
                <a:cs typeface="Arial"/>
              </a:rPr>
            </a:br>
            <a:endParaRPr lang="tr-TR" sz="2000" dirty="0"/>
          </a:p>
        </p:txBody>
      </p:sp>
    </p:spTree>
    <p:extLst>
      <p:ext uri="{BB962C8B-B14F-4D97-AF65-F5344CB8AC3E}">
        <p14:creationId xmlns:p14="http://schemas.microsoft.com/office/powerpoint/2010/main" val="40437962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755579" y="303499"/>
            <a:ext cx="7408333" cy="4104456"/>
          </a:xfrm>
        </p:spPr>
        <p:txBody>
          <a:bodyPr/>
          <a:lstStyle/>
          <a:p>
            <a:endParaRPr lang="tr-TR" dirty="0" smtClean="0">
              <a:solidFill>
                <a:srgbClr val="222222"/>
              </a:solidFill>
              <a:latin typeface="Arial"/>
              <a:ea typeface="Calibri"/>
            </a:endParaRPr>
          </a:p>
          <a:p>
            <a:endParaRPr lang="tr-TR" dirty="0">
              <a:solidFill>
                <a:srgbClr val="222222"/>
              </a:solidFill>
              <a:latin typeface="Arial"/>
              <a:ea typeface="Calibri"/>
            </a:endParaRPr>
          </a:p>
          <a:p>
            <a:pPr>
              <a:buFont typeface="Wingdings" panose="05000000000000000000" pitchFamily="2" charset="2"/>
              <a:buChar char="Ø"/>
            </a:pPr>
            <a:r>
              <a:rPr lang="tr-TR" dirty="0" smtClean="0">
                <a:solidFill>
                  <a:srgbClr val="222222"/>
                </a:solidFill>
                <a:latin typeface="Arial"/>
                <a:ea typeface="Calibri"/>
              </a:rPr>
              <a:t>Bu </a:t>
            </a:r>
            <a:r>
              <a:rPr lang="tr-TR" dirty="0">
                <a:solidFill>
                  <a:srgbClr val="222222"/>
                </a:solidFill>
                <a:latin typeface="Arial"/>
                <a:ea typeface="Calibri"/>
              </a:rPr>
              <a:t>hususta kendisine indirilen ilk vahiy de </a:t>
            </a:r>
            <a:r>
              <a:rPr lang="tr-TR" b="1" dirty="0">
                <a:solidFill>
                  <a:srgbClr val="222222"/>
                </a:solidFill>
                <a:latin typeface="Arial"/>
                <a:ea typeface="Calibri"/>
              </a:rPr>
              <a:t>"Oku"</a:t>
            </a:r>
            <a:r>
              <a:rPr lang="tr-TR" dirty="0">
                <a:solidFill>
                  <a:srgbClr val="222222"/>
                </a:solidFill>
                <a:latin typeface="Arial"/>
                <a:ea typeface="Calibri"/>
              </a:rPr>
              <a:t> emridir. Dolayısıyla okumak ona ve ümmetine Allah Teâlâ'nın ilk emridir. </a:t>
            </a:r>
            <a:endParaRPr lang="tr-TR" dirty="0"/>
          </a:p>
        </p:txBody>
      </p:sp>
      <p:sp>
        <p:nvSpPr>
          <p:cNvPr id="5" name="Dikdörtgen 4"/>
          <p:cNvSpPr/>
          <p:nvPr/>
        </p:nvSpPr>
        <p:spPr>
          <a:xfrm>
            <a:off x="798921" y="2675426"/>
            <a:ext cx="7272808" cy="1850343"/>
          </a:xfrm>
          <a:prstGeom prst="rect">
            <a:avLst/>
          </a:prstGeom>
        </p:spPr>
        <p:txBody>
          <a:bodyPr wrap="square" lIns="95088" tIns="47544" rIns="95088" bIns="47544">
            <a:spAutoFit/>
          </a:bodyPr>
          <a:lstStyle/>
          <a:p>
            <a:r>
              <a:rPr lang="tr-TR" b="1" dirty="0"/>
              <a:t>"Kitap ve hikmeti öğreten bir Peygamber göndermekle Allah </a:t>
            </a:r>
            <a:r>
              <a:rPr lang="tr-TR" b="1" dirty="0" err="1"/>
              <a:t>mü'minlere</a:t>
            </a:r>
            <a:r>
              <a:rPr lang="tr-TR" b="1" dirty="0"/>
              <a:t> büyük bir </a:t>
            </a:r>
            <a:r>
              <a:rPr lang="tr-TR" b="1" dirty="0" err="1"/>
              <a:t>lütufda</a:t>
            </a:r>
            <a:r>
              <a:rPr lang="tr-TR" b="1" dirty="0"/>
              <a:t> bulunmuştur</a:t>
            </a:r>
            <a:r>
              <a:rPr lang="tr-TR" b="1" dirty="0" smtClean="0"/>
              <a:t>.«</a:t>
            </a:r>
            <a:r>
              <a:rPr lang="tr-TR" dirty="0" smtClean="0"/>
              <a:t>(Al-i imran-164)</a:t>
            </a:r>
            <a:endParaRPr lang="tr-TR" dirty="0"/>
          </a:p>
          <a:p>
            <a:r>
              <a:rPr lang="tr-TR" dirty="0"/>
              <a:t>Hz. Peygamber (</a:t>
            </a:r>
            <a:r>
              <a:rPr lang="tr-TR" dirty="0" err="1"/>
              <a:t>asm</a:t>
            </a:r>
            <a:r>
              <a:rPr lang="tr-TR" dirty="0"/>
              <a:t>) de bir hadisinde kendi görevinin mahiyetini şöyle açıklamıştır:</a:t>
            </a:r>
          </a:p>
          <a:p>
            <a:r>
              <a:rPr lang="tr-TR" b="1" dirty="0"/>
              <a:t>"Allah beni bir muallim olarak göndermiş bulunuyor</a:t>
            </a:r>
            <a:r>
              <a:rPr lang="tr-TR" b="1" dirty="0" smtClean="0"/>
              <a:t>.« </a:t>
            </a:r>
            <a:r>
              <a:rPr lang="tr-TR" dirty="0" smtClean="0"/>
              <a:t>(</a:t>
            </a:r>
            <a:r>
              <a:rPr lang="tr-TR" dirty="0" err="1" smtClean="0"/>
              <a:t>İbn</a:t>
            </a:r>
            <a:r>
              <a:rPr lang="tr-TR" dirty="0" smtClean="0"/>
              <a:t> </a:t>
            </a:r>
            <a:r>
              <a:rPr lang="tr-TR" dirty="0" err="1" smtClean="0"/>
              <a:t>Hanbel-İbn</a:t>
            </a:r>
            <a:r>
              <a:rPr lang="tr-TR" dirty="0" smtClean="0"/>
              <a:t> </a:t>
            </a:r>
            <a:r>
              <a:rPr lang="tr-TR" dirty="0" err="1" smtClean="0"/>
              <a:t>Mace</a:t>
            </a:r>
            <a:r>
              <a:rPr lang="tr-TR" dirty="0" smtClean="0"/>
              <a:t>)</a:t>
            </a:r>
            <a:endParaRPr lang="tr-TR" dirty="0"/>
          </a:p>
        </p:txBody>
      </p:sp>
    </p:spTree>
    <p:extLst>
      <p:ext uri="{BB962C8B-B14F-4D97-AF65-F5344CB8AC3E}">
        <p14:creationId xmlns:p14="http://schemas.microsoft.com/office/powerpoint/2010/main" val="134342538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fontAlgn="t">
              <a:lnSpc>
                <a:spcPts val="1800"/>
              </a:lnSpc>
              <a:spcBef>
                <a:spcPts val="1425"/>
              </a:spcBef>
              <a:spcAft>
                <a:spcPts val="1425"/>
              </a:spcAft>
            </a:pPr>
            <a:r>
              <a:rPr lang="tr-TR" sz="2400" b="1" dirty="0">
                <a:solidFill>
                  <a:srgbClr val="DB0A15"/>
                </a:solidFill>
                <a:latin typeface="Arial"/>
                <a:ea typeface="Times New Roman"/>
                <a:cs typeface="Times New Roman"/>
              </a:rPr>
              <a:t>15. Çocuklara Yalan Vaatlerde Bulunmayı Yasakladı</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400" dirty="0">
                <a:solidFill>
                  <a:srgbClr val="270204"/>
                </a:solidFill>
                <a:latin typeface="Trebuchet MS"/>
                <a:ea typeface="Times New Roman"/>
                <a:cs typeface="Arial"/>
              </a:rPr>
              <a:t>Peygamberimiz (</a:t>
            </a:r>
            <a:r>
              <a:rPr lang="tr-TR" sz="2400" dirty="0" err="1">
                <a:solidFill>
                  <a:srgbClr val="270204"/>
                </a:solidFill>
                <a:latin typeface="Trebuchet MS"/>
                <a:ea typeface="Times New Roman"/>
                <a:cs typeface="Arial"/>
              </a:rPr>
              <a:t>s.a.v</a:t>
            </a:r>
            <a:r>
              <a:rPr lang="tr-TR" sz="2400" dirty="0">
                <a:solidFill>
                  <a:srgbClr val="270204"/>
                </a:solidFill>
                <a:latin typeface="Trebuchet MS"/>
                <a:ea typeface="Times New Roman"/>
                <a:cs typeface="Arial"/>
              </a:rPr>
              <a:t>.), </a:t>
            </a:r>
            <a:r>
              <a:rPr lang="tr-TR" sz="2400" b="1" dirty="0">
                <a:solidFill>
                  <a:srgbClr val="270204"/>
                </a:solidFill>
                <a:latin typeface="Trebuchet MS"/>
                <a:ea typeface="Times New Roman"/>
                <a:cs typeface="Arial"/>
              </a:rPr>
              <a:t>“Aldatan bizden değildir.” </a:t>
            </a:r>
            <a:r>
              <a:rPr lang="tr-TR" sz="2400" dirty="0">
                <a:solidFill>
                  <a:srgbClr val="270204"/>
                </a:solidFill>
                <a:latin typeface="Trebuchet MS"/>
                <a:ea typeface="Times New Roman"/>
                <a:cs typeface="Arial"/>
              </a:rPr>
              <a:t>buyurur. Peygamberimiz (</a:t>
            </a:r>
            <a:r>
              <a:rPr lang="tr-TR" sz="2400" dirty="0" err="1">
                <a:solidFill>
                  <a:srgbClr val="270204"/>
                </a:solidFill>
                <a:latin typeface="Trebuchet MS"/>
                <a:ea typeface="Times New Roman"/>
                <a:cs typeface="Arial"/>
              </a:rPr>
              <a:t>s.a.v</a:t>
            </a:r>
            <a:r>
              <a:rPr lang="tr-TR" sz="2400" dirty="0">
                <a:solidFill>
                  <a:srgbClr val="270204"/>
                </a:solidFill>
                <a:latin typeface="Trebuchet MS"/>
                <a:ea typeface="Times New Roman"/>
                <a:cs typeface="Arial"/>
              </a:rPr>
              <a:t>.), çocukların aldatılmasını istemez, onlara doğruyu söylerdi.</a:t>
            </a:r>
            <a:br>
              <a:rPr lang="tr-TR" sz="2400" dirty="0">
                <a:solidFill>
                  <a:srgbClr val="270204"/>
                </a:solidFill>
                <a:latin typeface="Trebuchet MS"/>
                <a:ea typeface="Times New Roman"/>
                <a:cs typeface="Arial"/>
              </a:rPr>
            </a:br>
            <a:endParaRPr lang="tr-TR" sz="2400" dirty="0"/>
          </a:p>
        </p:txBody>
      </p:sp>
    </p:spTree>
    <p:extLst>
      <p:ext uri="{BB962C8B-B14F-4D97-AF65-F5344CB8AC3E}">
        <p14:creationId xmlns:p14="http://schemas.microsoft.com/office/powerpoint/2010/main" val="174297198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600" b="1" dirty="0">
                <a:solidFill>
                  <a:srgbClr val="DB0A15"/>
                </a:solidFill>
                <a:latin typeface="Arial"/>
                <a:ea typeface="Times New Roman"/>
                <a:cs typeface="Times New Roman"/>
              </a:rPr>
              <a:t>16. Çocuklarla Birlikte Oynadı</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fontScale="77500" lnSpcReduction="20000"/>
          </a:bodyPr>
          <a:lstStyle/>
          <a:p>
            <a:pPr>
              <a:buFont typeface="Wingdings" panose="05000000000000000000" pitchFamily="2" charset="2"/>
              <a:buChar char="Ø"/>
            </a:pPr>
            <a:r>
              <a:rPr lang="tr-TR" sz="2800" dirty="0">
                <a:solidFill>
                  <a:srgbClr val="270204"/>
                </a:solidFill>
                <a:latin typeface="Trebuchet MS"/>
                <a:ea typeface="Times New Roman"/>
                <a:cs typeface="Arial"/>
              </a:rPr>
              <a:t>Efendimiz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torunları Hz. Hasan ve Hz. Hüseyin ile ilgilenir ve onlarla oyun oynardı. Bir gün melek torunlar, dedelerinden kendilerine deve almasını istediler. Efendimizin deve alacak imkanı yoktu. Kendisi eğildi ve onlara şöyle dedi:</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b="1" dirty="0">
                <a:solidFill>
                  <a:srgbClr val="270204"/>
                </a:solidFill>
                <a:latin typeface="Trebuchet MS"/>
                <a:ea typeface="Times New Roman"/>
                <a:cs typeface="Arial"/>
              </a:rPr>
              <a:t>“Haydi binin! Bundan iyi deve mi olur?”</a:t>
            </a:r>
            <a:r>
              <a:rPr lang="tr-TR" sz="2800" dirty="0">
                <a:solidFill>
                  <a:srgbClr val="270204"/>
                </a:solidFill>
                <a:latin typeface="Trebuchet MS"/>
                <a:ea typeface="Times New Roman"/>
                <a:cs typeface="Arial"/>
              </a:rPr>
              <a:t>(</a:t>
            </a:r>
            <a:endParaRPr lang="tr-TR" dirty="0"/>
          </a:p>
        </p:txBody>
      </p:sp>
    </p:spTree>
    <p:extLst>
      <p:ext uri="{BB962C8B-B14F-4D97-AF65-F5344CB8AC3E}">
        <p14:creationId xmlns:p14="http://schemas.microsoft.com/office/powerpoint/2010/main" val="397399195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200" b="1" dirty="0">
                <a:solidFill>
                  <a:srgbClr val="DB0A15"/>
                </a:solidFill>
                <a:latin typeface="Arial"/>
                <a:ea typeface="Times New Roman"/>
                <a:cs typeface="Times New Roman"/>
              </a:rPr>
              <a:t>17. Çocukların Hakkına Riayet Etti</a:t>
            </a:r>
            <a:r>
              <a:rPr lang="tr-TR" sz="2000" dirty="0">
                <a:latin typeface="Calibri"/>
                <a:ea typeface="Calibri"/>
                <a:cs typeface="Times New Roman"/>
              </a:rPr>
              <a:t/>
            </a:r>
            <a:br>
              <a:rPr lang="tr-TR" sz="2000" dirty="0">
                <a:latin typeface="Calibri"/>
                <a:ea typeface="Calibri"/>
                <a:cs typeface="Times New Roman"/>
              </a:rPr>
            </a:br>
            <a:endParaRPr lang="tr-TR" sz="3200" dirty="0"/>
          </a:p>
        </p:txBody>
      </p:sp>
      <p:sp>
        <p:nvSpPr>
          <p:cNvPr id="3" name="İçerik Yer Tutucusu 2"/>
          <p:cNvSpPr>
            <a:spLocks noGrp="1"/>
          </p:cNvSpPr>
          <p:nvPr>
            <p:ph idx="1"/>
          </p:nvPr>
        </p:nvSpPr>
        <p:spPr/>
        <p:txBody>
          <a:bodyPr>
            <a:normAutofit fontScale="70000" lnSpcReduction="20000"/>
          </a:bodyPr>
          <a:lstStyle/>
          <a:p>
            <a:pPr>
              <a:buFont typeface="Wingdings" panose="05000000000000000000" pitchFamily="2" charset="2"/>
              <a:buChar char="Ø"/>
            </a:pPr>
            <a:r>
              <a:rPr lang="tr-TR" sz="2800" dirty="0">
                <a:solidFill>
                  <a:srgbClr val="270204"/>
                </a:solidFill>
                <a:latin typeface="Trebuchet MS"/>
                <a:ea typeface="Times New Roman"/>
                <a:cs typeface="Arial"/>
              </a:rPr>
              <a:t>Bir adam, Peygamberimizle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beraber oturuyordu. Derken adamın küçük oğlu geldi, adam onu öptü ve kucağına oturttu. Sonra adamın küçük kızı geldi, onu da alarak yanına oturttu.</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Bunun üzerine 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adamı uyardı:</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b="1" dirty="0">
                <a:solidFill>
                  <a:srgbClr val="270204"/>
                </a:solidFill>
                <a:latin typeface="Trebuchet MS"/>
                <a:ea typeface="Times New Roman"/>
                <a:cs typeface="Arial"/>
              </a:rPr>
              <a:t>“Sen kız çocuğu ile oğlan arasında adaleti gözetmedin</a:t>
            </a:r>
            <a:r>
              <a:rPr lang="tr-TR" sz="2800" b="1" dirty="0" smtClean="0">
                <a:solidFill>
                  <a:srgbClr val="270204"/>
                </a:solidFill>
                <a:latin typeface="Trebuchet MS"/>
                <a:ea typeface="Times New Roman"/>
                <a:cs typeface="Arial"/>
              </a:rPr>
              <a:t>!”</a:t>
            </a:r>
            <a:endParaRPr lang="tr-TR" dirty="0"/>
          </a:p>
        </p:txBody>
      </p:sp>
    </p:spTree>
    <p:extLst>
      <p:ext uri="{BB962C8B-B14F-4D97-AF65-F5344CB8AC3E}">
        <p14:creationId xmlns:p14="http://schemas.microsoft.com/office/powerpoint/2010/main" val="337692303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600" b="1" dirty="0">
                <a:solidFill>
                  <a:srgbClr val="DB0A15"/>
                </a:solidFill>
                <a:latin typeface="Arial"/>
                <a:ea typeface="Times New Roman"/>
                <a:cs typeface="Times New Roman"/>
              </a:rPr>
              <a:t>18. Çocuklara Temizliği Öğretti</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fontScale="85000" lnSpcReduction="20000"/>
          </a:bodyPr>
          <a:lstStyle/>
          <a:p>
            <a:pPr>
              <a:buFont typeface="Wingdings" panose="05000000000000000000" pitchFamily="2" charset="2"/>
              <a:buChar char="Ø"/>
            </a:pPr>
            <a:r>
              <a:rPr lang="tr-TR" sz="2800" dirty="0">
                <a:solidFill>
                  <a:srgbClr val="270204"/>
                </a:solidFill>
                <a:latin typeface="Trebuchet MS"/>
                <a:ea typeface="Times New Roman"/>
                <a:cs typeface="Arial"/>
              </a:rPr>
              <a:t>İslam dini, temizliğe önem verir. Peygamberimiz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a:t>
            </a:r>
            <a:r>
              <a:rPr lang="tr-TR" sz="2800" b="1" dirty="0">
                <a:solidFill>
                  <a:srgbClr val="270204"/>
                </a:solidFill>
                <a:latin typeface="Trebuchet MS"/>
                <a:ea typeface="Times New Roman"/>
                <a:cs typeface="Arial"/>
              </a:rPr>
              <a:t>“Temizlik imandandır.”</a:t>
            </a:r>
            <a:r>
              <a:rPr lang="tr-TR" sz="2800" dirty="0">
                <a:solidFill>
                  <a:srgbClr val="270204"/>
                </a:solidFill>
                <a:latin typeface="Trebuchet MS"/>
                <a:ea typeface="Times New Roman"/>
                <a:cs typeface="Arial"/>
              </a:rPr>
              <a:t> buyurur.</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Bir başka hadislerinde ise</a:t>
            </a:r>
            <a:r>
              <a:rPr lang="tr-TR" sz="2800" b="1" dirty="0">
                <a:solidFill>
                  <a:srgbClr val="270204"/>
                </a:solidFill>
                <a:latin typeface="Trebuchet MS"/>
                <a:ea typeface="Times New Roman"/>
                <a:cs typeface="Arial"/>
              </a:rPr>
              <a:t> “Temizlik, imanın yarısıdır.”</a:t>
            </a:r>
            <a:r>
              <a:rPr lang="tr-TR" sz="2800" dirty="0">
                <a:solidFill>
                  <a:srgbClr val="270204"/>
                </a:solidFill>
                <a:latin typeface="Trebuchet MS"/>
                <a:ea typeface="Times New Roman"/>
                <a:cs typeface="Arial"/>
              </a:rPr>
              <a:t>  </a:t>
            </a:r>
            <a:r>
              <a:rPr lang="tr-TR" sz="2800" b="1" dirty="0">
                <a:solidFill>
                  <a:srgbClr val="270204"/>
                </a:solidFill>
                <a:latin typeface="Trebuchet MS"/>
                <a:ea typeface="Times New Roman"/>
                <a:cs typeface="Arial"/>
              </a:rPr>
              <a:t>“Namazın anahtarı temizliktir</a:t>
            </a:r>
            <a:r>
              <a:rPr lang="tr-TR" sz="2800" b="1" dirty="0" smtClean="0">
                <a:solidFill>
                  <a:srgbClr val="270204"/>
                </a:solidFill>
                <a:latin typeface="Trebuchet MS"/>
                <a:ea typeface="Times New Roman"/>
                <a:cs typeface="Arial"/>
              </a:rPr>
              <a:t>.”</a:t>
            </a:r>
            <a:r>
              <a:rPr lang="tr-TR" sz="2800" dirty="0">
                <a:solidFill>
                  <a:srgbClr val="270204"/>
                </a:solidFill>
                <a:latin typeface="Trebuchet MS"/>
                <a:ea typeface="Times New Roman"/>
                <a:cs typeface="Arial"/>
              </a:rPr>
              <a:t> buyurur.</a:t>
            </a:r>
            <a:br>
              <a:rPr lang="tr-TR" sz="2800" dirty="0">
                <a:solidFill>
                  <a:srgbClr val="270204"/>
                </a:solidFill>
                <a:latin typeface="Trebuchet MS"/>
                <a:ea typeface="Times New Roman"/>
                <a:cs typeface="Arial"/>
              </a:rPr>
            </a:br>
            <a:r>
              <a:rPr lang="tr-TR" sz="2800" dirty="0">
                <a:solidFill>
                  <a:srgbClr val="270204"/>
                </a:solidFill>
                <a:latin typeface="Trebuchet MS"/>
                <a:ea typeface="Times New Roman"/>
                <a:cs typeface="Arial"/>
              </a:rPr>
              <a:t/>
            </a:r>
            <a:br>
              <a:rPr lang="tr-TR" sz="2800" dirty="0">
                <a:solidFill>
                  <a:srgbClr val="270204"/>
                </a:solidFill>
                <a:latin typeface="Trebuchet MS"/>
                <a:ea typeface="Times New Roman"/>
                <a:cs typeface="Arial"/>
              </a:rPr>
            </a:br>
            <a:endParaRPr lang="tr-TR" dirty="0"/>
          </a:p>
        </p:txBody>
      </p:sp>
    </p:spTree>
    <p:extLst>
      <p:ext uri="{BB962C8B-B14F-4D97-AF65-F5344CB8AC3E}">
        <p14:creationId xmlns:p14="http://schemas.microsoft.com/office/powerpoint/2010/main" val="149977436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3600" b="1" dirty="0">
                <a:solidFill>
                  <a:srgbClr val="DB0A15"/>
                </a:solidFill>
                <a:latin typeface="Arial"/>
                <a:ea typeface="Times New Roman"/>
                <a:cs typeface="Times New Roman"/>
              </a:rPr>
              <a:t>19. Öğrettiklerini Yazdırdı</a:t>
            </a:r>
            <a:r>
              <a:rPr lang="tr-TR" sz="2400" dirty="0">
                <a:latin typeface="Calibri"/>
                <a:ea typeface="Calibri"/>
                <a:cs typeface="Times New Roman"/>
              </a:rPr>
              <a:t/>
            </a:r>
            <a:br>
              <a:rPr lang="tr-TR" sz="2400" dirty="0">
                <a:latin typeface="Calibri"/>
                <a:ea typeface="Calibri"/>
                <a:cs typeface="Times New Roman"/>
              </a:rPr>
            </a:br>
            <a:endParaRPr lang="tr-TR" sz="3600"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endParaRPr lang="tr-TR" sz="2400" dirty="0" smtClean="0">
              <a:solidFill>
                <a:srgbClr val="270204"/>
              </a:solidFill>
              <a:latin typeface="Trebuchet MS"/>
              <a:ea typeface="Times New Roman"/>
              <a:cs typeface="Arial"/>
            </a:endParaRPr>
          </a:p>
          <a:p>
            <a:pPr>
              <a:buFont typeface="Wingdings" panose="05000000000000000000" pitchFamily="2" charset="2"/>
              <a:buChar char="Ø"/>
            </a:pPr>
            <a:r>
              <a:rPr lang="tr-TR" sz="2400" dirty="0" smtClean="0">
                <a:solidFill>
                  <a:srgbClr val="270204"/>
                </a:solidFill>
                <a:latin typeface="Trebuchet MS"/>
                <a:ea typeface="Times New Roman"/>
                <a:cs typeface="Arial"/>
              </a:rPr>
              <a:t>Hz</a:t>
            </a:r>
            <a:r>
              <a:rPr lang="tr-TR" sz="2400" dirty="0">
                <a:solidFill>
                  <a:srgbClr val="270204"/>
                </a:solidFill>
                <a:latin typeface="Trebuchet MS"/>
                <a:ea typeface="Times New Roman"/>
                <a:cs typeface="Arial"/>
              </a:rPr>
              <a:t>. Peygamber (</a:t>
            </a:r>
            <a:r>
              <a:rPr lang="tr-TR" sz="2400" dirty="0" err="1">
                <a:solidFill>
                  <a:srgbClr val="270204"/>
                </a:solidFill>
                <a:latin typeface="Trebuchet MS"/>
                <a:ea typeface="Times New Roman"/>
                <a:cs typeface="Arial"/>
              </a:rPr>
              <a:t>s.a.v</a:t>
            </a:r>
            <a:r>
              <a:rPr lang="tr-TR" sz="2400" dirty="0">
                <a:solidFill>
                  <a:srgbClr val="270204"/>
                </a:solidFill>
                <a:latin typeface="Trebuchet MS"/>
                <a:ea typeface="Times New Roman"/>
                <a:cs typeface="Arial"/>
              </a:rPr>
              <a:t>.), öğrettiklerini yazdırdı. Hem nazil olan Kur'an ayetlerini yazdırdı -ki on beş tane vahiy katibi </a:t>
            </a:r>
            <a:r>
              <a:rPr lang="tr-TR" sz="2400" dirty="0" smtClean="0">
                <a:solidFill>
                  <a:srgbClr val="270204"/>
                </a:solidFill>
                <a:latin typeface="Trebuchet MS"/>
                <a:ea typeface="Times New Roman"/>
                <a:cs typeface="Arial"/>
              </a:rPr>
              <a:t>vardı.-</a:t>
            </a:r>
            <a:endParaRPr lang="tr-TR" sz="2400" dirty="0"/>
          </a:p>
        </p:txBody>
      </p:sp>
    </p:spTree>
    <p:extLst>
      <p:ext uri="{BB962C8B-B14F-4D97-AF65-F5344CB8AC3E}">
        <p14:creationId xmlns:p14="http://schemas.microsoft.com/office/powerpoint/2010/main" val="87399369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2800" b="1" dirty="0">
                <a:solidFill>
                  <a:srgbClr val="DB0A15"/>
                </a:solidFill>
                <a:latin typeface="Arial"/>
                <a:ea typeface="Times New Roman"/>
                <a:cs typeface="Times New Roman"/>
              </a:rPr>
              <a:t>20. Yabancı Dil Öğrenmeyi Tavsiye Etti</a:t>
            </a:r>
            <a:r>
              <a:rPr lang="tr-TR" sz="1800" dirty="0">
                <a:latin typeface="Calibri"/>
                <a:ea typeface="Calibri"/>
                <a:cs typeface="Times New Roman"/>
              </a:rPr>
              <a:t/>
            </a:r>
            <a:br>
              <a:rPr lang="tr-TR" sz="1800" dirty="0">
                <a:latin typeface="Calibri"/>
                <a:ea typeface="Calibri"/>
                <a:cs typeface="Times New Roman"/>
              </a:rPr>
            </a:br>
            <a:endParaRPr lang="tr-TR" sz="2800" dirty="0"/>
          </a:p>
        </p:txBody>
      </p:sp>
      <p:sp>
        <p:nvSpPr>
          <p:cNvPr id="3" name="İçerik Yer Tutucusu 2"/>
          <p:cNvSpPr>
            <a:spLocks noGrp="1"/>
          </p:cNvSpPr>
          <p:nvPr>
            <p:ph idx="1"/>
          </p:nvPr>
        </p:nvSpPr>
        <p:spPr/>
        <p:txBody>
          <a:bodyPr>
            <a:normAutofit fontScale="92500" lnSpcReduction="10000"/>
          </a:bodyPr>
          <a:lstStyle/>
          <a:p>
            <a:pPr>
              <a:buFont typeface="Wingdings" panose="05000000000000000000" pitchFamily="2" charset="2"/>
              <a:buChar char="Ø"/>
            </a:pPr>
            <a:r>
              <a:rPr lang="tr-TR" sz="2800" dirty="0">
                <a:solidFill>
                  <a:srgbClr val="270204"/>
                </a:solidFill>
                <a:latin typeface="Trebuchet MS"/>
                <a:ea typeface="Times New Roman"/>
                <a:cs typeface="Arial"/>
              </a:rPr>
              <a:t>Şefkat Peygamberi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bir gün </a:t>
            </a:r>
            <a:r>
              <a:rPr lang="tr-TR" sz="2800" dirty="0" err="1">
                <a:solidFill>
                  <a:srgbClr val="270204"/>
                </a:solidFill>
                <a:latin typeface="Trebuchet MS"/>
                <a:ea typeface="Times New Roman"/>
                <a:cs typeface="Arial"/>
              </a:rPr>
              <a:t>Zeyd</a:t>
            </a:r>
            <a:r>
              <a:rPr lang="tr-TR" sz="2800" dirty="0">
                <a:solidFill>
                  <a:srgbClr val="270204"/>
                </a:solidFill>
                <a:latin typeface="Trebuchet MS"/>
                <a:ea typeface="Times New Roman"/>
                <a:cs typeface="Arial"/>
              </a:rPr>
              <a:t> b. Sabit'e (</a:t>
            </a:r>
            <a:r>
              <a:rPr lang="tr-TR" sz="2800" dirty="0" err="1">
                <a:solidFill>
                  <a:srgbClr val="270204"/>
                </a:solidFill>
                <a:latin typeface="Trebuchet MS"/>
                <a:ea typeface="Times New Roman"/>
                <a:cs typeface="Arial"/>
              </a:rPr>
              <a:t>r.a</a:t>
            </a:r>
            <a:r>
              <a:rPr lang="tr-TR" sz="2800" dirty="0">
                <a:solidFill>
                  <a:srgbClr val="270204"/>
                </a:solidFill>
                <a:latin typeface="Trebuchet MS"/>
                <a:ea typeface="Times New Roman"/>
                <a:cs typeface="Arial"/>
              </a:rPr>
              <a:t>.), Yahudilere güvenmediğini, yazışmalar için onların dilini öğrenmeyi tavsiye etti. O da kısa sürede İbranice öğrendi ve yazışmalarda Peygamberimizin (</a:t>
            </a:r>
            <a:r>
              <a:rPr lang="tr-TR" sz="2800" dirty="0" err="1">
                <a:solidFill>
                  <a:srgbClr val="270204"/>
                </a:solidFill>
                <a:latin typeface="Trebuchet MS"/>
                <a:ea typeface="Times New Roman"/>
                <a:cs typeface="Arial"/>
              </a:rPr>
              <a:t>s.a.v</a:t>
            </a:r>
            <a:r>
              <a:rPr lang="tr-TR" sz="2800" dirty="0">
                <a:solidFill>
                  <a:srgbClr val="270204"/>
                </a:solidFill>
                <a:latin typeface="Trebuchet MS"/>
                <a:ea typeface="Times New Roman"/>
                <a:cs typeface="Arial"/>
              </a:rPr>
              <a:t>.) hizmetinde bulundu.</a:t>
            </a:r>
            <a:endParaRPr lang="tr-TR" dirty="0"/>
          </a:p>
        </p:txBody>
      </p:sp>
    </p:spTree>
    <p:extLst>
      <p:ext uri="{BB962C8B-B14F-4D97-AF65-F5344CB8AC3E}">
        <p14:creationId xmlns:p14="http://schemas.microsoft.com/office/powerpoint/2010/main" val="21079528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7534"/>
            <a:ext cx="6965245" cy="901864"/>
          </a:xfrm>
        </p:spPr>
        <p:txBody>
          <a:bodyPr>
            <a:noAutofit/>
          </a:bodyPr>
          <a:lstStyle/>
          <a:p>
            <a:pPr fontAlgn="t">
              <a:lnSpc>
                <a:spcPts val="1800"/>
              </a:lnSpc>
              <a:spcBef>
                <a:spcPts val="1425"/>
              </a:spcBef>
              <a:spcAft>
                <a:spcPts val="1425"/>
              </a:spcAft>
            </a:pPr>
            <a:r>
              <a:rPr lang="tr-TR" sz="2400" b="1" dirty="0">
                <a:solidFill>
                  <a:srgbClr val="DB0A15"/>
                </a:solidFill>
                <a:latin typeface="Arial"/>
                <a:ea typeface="Times New Roman"/>
                <a:cs typeface="Times New Roman"/>
              </a:rPr>
              <a:t>21. Şekil Çizerek, Benzetmeler Yaparak ve Beden Diliyle Anlattı</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p:txBody>
          <a:bodyPr>
            <a:noAutofit/>
          </a:bodyPr>
          <a:lstStyle/>
          <a:p>
            <a:pPr>
              <a:buFont typeface="Wingdings" panose="05000000000000000000" pitchFamily="2" charset="2"/>
              <a:buChar char="Ø"/>
            </a:pPr>
            <a:r>
              <a:rPr lang="tr-TR" sz="1600" dirty="0">
                <a:solidFill>
                  <a:srgbClr val="270204"/>
                </a:solidFill>
                <a:latin typeface="Trebuchet MS"/>
                <a:ea typeface="Times New Roman"/>
                <a:cs typeface="Arial"/>
              </a:rPr>
              <a:t>Sevgili Peygamberimiz (</a:t>
            </a:r>
            <a:r>
              <a:rPr lang="tr-TR" sz="1600" dirty="0" err="1">
                <a:solidFill>
                  <a:srgbClr val="270204"/>
                </a:solidFill>
                <a:latin typeface="Trebuchet MS"/>
                <a:ea typeface="Times New Roman"/>
                <a:cs typeface="Arial"/>
              </a:rPr>
              <a:t>s.a.v</a:t>
            </a:r>
            <a:r>
              <a:rPr lang="tr-TR" sz="1600" dirty="0">
                <a:solidFill>
                  <a:srgbClr val="270204"/>
                </a:solidFill>
                <a:latin typeface="Trebuchet MS"/>
                <a:ea typeface="Times New Roman"/>
                <a:cs typeface="Arial"/>
              </a:rPr>
              <a:t>.), Hz. Cabir ile birlikte otururken toprağa şekil çizerek ona Allah'ın ve şeytanın yolunu anlattı. Cabir (</a:t>
            </a:r>
            <a:r>
              <a:rPr lang="tr-TR" sz="1600" dirty="0" err="1">
                <a:solidFill>
                  <a:srgbClr val="270204"/>
                </a:solidFill>
                <a:latin typeface="Trebuchet MS"/>
                <a:ea typeface="Times New Roman"/>
                <a:cs typeface="Arial"/>
              </a:rPr>
              <a:t>r.a</a:t>
            </a:r>
            <a:r>
              <a:rPr lang="tr-TR" sz="1600" dirty="0">
                <a:solidFill>
                  <a:srgbClr val="270204"/>
                </a:solidFill>
                <a:latin typeface="Trebuchet MS"/>
                <a:ea typeface="Times New Roman"/>
                <a:cs typeface="Arial"/>
              </a:rPr>
              <a:t>.), olayı şöyle anlatır:</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Hz. Peygamber'in (</a:t>
            </a:r>
            <a:r>
              <a:rPr lang="tr-TR" sz="1600" dirty="0" err="1">
                <a:solidFill>
                  <a:srgbClr val="270204"/>
                </a:solidFill>
                <a:latin typeface="Trebuchet MS"/>
                <a:ea typeface="Times New Roman"/>
                <a:cs typeface="Arial"/>
              </a:rPr>
              <a:t>s.a.v</a:t>
            </a:r>
            <a:r>
              <a:rPr lang="tr-TR" sz="1600" dirty="0">
                <a:solidFill>
                  <a:srgbClr val="270204"/>
                </a:solidFill>
                <a:latin typeface="Trebuchet MS"/>
                <a:ea typeface="Times New Roman"/>
                <a:cs typeface="Arial"/>
              </a:rPr>
              <a:t>.) yanında otururken önüne bir çizgi çizdi ve </a:t>
            </a:r>
            <a:r>
              <a:rPr lang="tr-TR" sz="1600" b="1" dirty="0">
                <a:solidFill>
                  <a:srgbClr val="270204"/>
                </a:solidFill>
                <a:latin typeface="Trebuchet MS"/>
                <a:ea typeface="Times New Roman"/>
                <a:cs typeface="Arial"/>
              </a:rPr>
              <a:t>"İşte böyle; bu, Yüce Allah'ın yoludur."</a:t>
            </a:r>
            <a:r>
              <a:rPr lang="tr-TR" sz="1600" dirty="0">
                <a:solidFill>
                  <a:srgbClr val="270204"/>
                </a:solidFill>
                <a:latin typeface="Trebuchet MS"/>
                <a:ea typeface="Times New Roman"/>
                <a:cs typeface="Arial"/>
              </a:rPr>
              <a:t> buyurdu. Sonra bu çizginin sağına iki çizgi, soluna iki çizgi çizdi ve </a:t>
            </a:r>
            <a:r>
              <a:rPr lang="tr-TR" sz="1600" b="1" dirty="0">
                <a:solidFill>
                  <a:srgbClr val="270204"/>
                </a:solidFill>
                <a:latin typeface="Trebuchet MS"/>
                <a:ea typeface="Times New Roman"/>
                <a:cs typeface="Arial"/>
              </a:rPr>
              <a:t>"Bunlar da şeytanın yollarıdır."</a:t>
            </a:r>
            <a:r>
              <a:rPr lang="tr-TR" sz="1600" dirty="0">
                <a:solidFill>
                  <a:srgbClr val="270204"/>
                </a:solidFill>
                <a:latin typeface="Trebuchet MS"/>
                <a:ea typeface="Times New Roman"/>
                <a:cs typeface="Arial"/>
              </a:rPr>
              <a:t> buyurdu. Ardından elini ortadaki çizginin üzerine koydu ve şu ayeti okudu:</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endParaRPr lang="tr-TR" sz="1600" dirty="0"/>
          </a:p>
        </p:txBody>
      </p:sp>
    </p:spTree>
    <p:extLst>
      <p:ext uri="{BB962C8B-B14F-4D97-AF65-F5344CB8AC3E}">
        <p14:creationId xmlns:p14="http://schemas.microsoft.com/office/powerpoint/2010/main" val="158184494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fontAlgn="t">
              <a:lnSpc>
                <a:spcPts val="1800"/>
              </a:lnSpc>
              <a:spcBef>
                <a:spcPts val="1425"/>
              </a:spcBef>
              <a:spcAft>
                <a:spcPts val="1425"/>
              </a:spcAft>
            </a:pPr>
            <a:r>
              <a:rPr lang="tr-TR" sz="2400" b="1" dirty="0">
                <a:solidFill>
                  <a:srgbClr val="DB0A15"/>
                </a:solidFill>
                <a:latin typeface="Arial"/>
                <a:ea typeface="Times New Roman"/>
                <a:cs typeface="Times New Roman"/>
              </a:rPr>
              <a:t>22. Anlattıklarını Uyguladı, Yaşayarak </a:t>
            </a:r>
            <a:r>
              <a:rPr lang="tr-TR" sz="2400" b="1" dirty="0" smtClean="0">
                <a:solidFill>
                  <a:srgbClr val="DB0A15"/>
                </a:solidFill>
                <a:latin typeface="Arial"/>
                <a:ea typeface="Times New Roman"/>
                <a:cs typeface="Times New Roman"/>
              </a:rPr>
              <a:t>Öğretti</a:t>
            </a:r>
            <a:r>
              <a:rPr lang="tr-TR" sz="1600" dirty="0">
                <a:latin typeface="Calibri"/>
                <a:ea typeface="Calibri"/>
                <a:cs typeface="Times New Roman"/>
              </a:rPr>
              <a:t/>
            </a:r>
            <a:br>
              <a:rPr lang="tr-TR" sz="1600" dirty="0">
                <a:latin typeface="Calibri"/>
                <a:ea typeface="Calibri"/>
                <a:cs typeface="Times New Roman"/>
              </a:rPr>
            </a:br>
            <a:endParaRPr lang="tr-TR" sz="2400" dirty="0"/>
          </a:p>
        </p:txBody>
      </p:sp>
      <p:sp>
        <p:nvSpPr>
          <p:cNvPr id="3" name="İçerik Yer Tutucusu 2"/>
          <p:cNvSpPr>
            <a:spLocks noGrp="1"/>
          </p:cNvSpPr>
          <p:nvPr>
            <p:ph idx="1"/>
          </p:nvPr>
        </p:nvSpPr>
        <p:spPr>
          <a:xfrm>
            <a:off x="1475656" y="1275606"/>
            <a:ext cx="6196405" cy="2702859"/>
          </a:xfrm>
        </p:spPr>
        <p:txBody>
          <a:bodyPr>
            <a:noAutofit/>
          </a:bodyPr>
          <a:lstStyle/>
          <a:p>
            <a:pPr>
              <a:buFont typeface="Wingdings" panose="05000000000000000000" pitchFamily="2" charset="2"/>
              <a:buChar char="Ø"/>
            </a:pPr>
            <a:r>
              <a:rPr lang="tr-TR" sz="1600" dirty="0">
                <a:solidFill>
                  <a:srgbClr val="270204"/>
                </a:solidFill>
                <a:latin typeface="Trebuchet MS"/>
                <a:ea typeface="Times New Roman"/>
                <a:cs typeface="Arial"/>
              </a:rPr>
              <a:t>Bir gün Sevgili Peygamberimiz (</a:t>
            </a:r>
            <a:r>
              <a:rPr lang="tr-TR" sz="1600" dirty="0" err="1">
                <a:solidFill>
                  <a:srgbClr val="270204"/>
                </a:solidFill>
                <a:latin typeface="Trebuchet MS"/>
                <a:ea typeface="Times New Roman"/>
                <a:cs typeface="Arial"/>
              </a:rPr>
              <a:t>s.a.v</a:t>
            </a:r>
            <a:r>
              <a:rPr lang="tr-TR" sz="1600" dirty="0">
                <a:solidFill>
                  <a:srgbClr val="270204"/>
                </a:solidFill>
                <a:latin typeface="Trebuchet MS"/>
                <a:ea typeface="Times New Roman"/>
                <a:cs typeface="Arial"/>
              </a:rPr>
              <a:t>.), koyun yüzen bir delikanlıya rastladı. Ona:</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r>
              <a:rPr lang="tr-TR" sz="1600" b="1" dirty="0">
                <a:solidFill>
                  <a:srgbClr val="270204"/>
                </a:solidFill>
                <a:latin typeface="Trebuchet MS"/>
                <a:ea typeface="Times New Roman"/>
                <a:cs typeface="Arial"/>
              </a:rPr>
              <a:t>- "Bak, sana öğreteyim."</a:t>
            </a:r>
            <a:r>
              <a:rPr lang="tr-TR" sz="1600" dirty="0">
                <a:solidFill>
                  <a:srgbClr val="270204"/>
                </a:solidFill>
                <a:latin typeface="Trebuchet MS"/>
                <a:ea typeface="Times New Roman"/>
                <a:cs typeface="Arial"/>
              </a:rPr>
              <a:t> dedi. Elini deri ile et arasına sokup koltuk altına kadar vardırdı. Sonra da şöyle dedi:</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r>
              <a:rPr lang="tr-TR" sz="1600" b="1" dirty="0">
                <a:solidFill>
                  <a:srgbClr val="270204"/>
                </a:solidFill>
                <a:latin typeface="Trebuchet MS"/>
                <a:ea typeface="Times New Roman"/>
                <a:cs typeface="Arial"/>
              </a:rPr>
              <a:t>– "Delikanlı, işte böyle yüz</a:t>
            </a:r>
            <a:r>
              <a:rPr lang="tr-TR" sz="1600" b="1" dirty="0" smtClean="0">
                <a:solidFill>
                  <a:srgbClr val="270204"/>
                </a:solidFill>
                <a:latin typeface="Trebuchet MS"/>
                <a:ea typeface="Times New Roman"/>
                <a:cs typeface="Arial"/>
              </a:rPr>
              <a:t>!"</a:t>
            </a:r>
            <a:r>
              <a:rPr lang="tr-TR" sz="1600" dirty="0" smtClean="0">
                <a:solidFill>
                  <a:srgbClr val="270204"/>
                </a:solidFill>
                <a:latin typeface="Trebuchet MS"/>
                <a:ea typeface="Times New Roman"/>
                <a:cs typeface="Arial"/>
              </a:rPr>
              <a:t>(26)</a:t>
            </a: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r>
              <a:rPr lang="tr-TR" sz="1600" dirty="0">
                <a:solidFill>
                  <a:srgbClr val="270204"/>
                </a:solidFill>
                <a:latin typeface="Trebuchet MS"/>
                <a:ea typeface="Times New Roman"/>
                <a:cs typeface="Arial"/>
              </a:rPr>
              <a:t/>
            </a:r>
            <a:br>
              <a:rPr lang="tr-TR" sz="1600" dirty="0">
                <a:solidFill>
                  <a:srgbClr val="270204"/>
                </a:solidFill>
                <a:latin typeface="Trebuchet MS"/>
                <a:ea typeface="Times New Roman"/>
                <a:cs typeface="Arial"/>
              </a:rPr>
            </a:br>
            <a:endParaRPr lang="tr-TR" sz="1600" dirty="0" smtClean="0">
              <a:solidFill>
                <a:srgbClr val="270204"/>
              </a:solidFill>
              <a:latin typeface="Trebuchet MS"/>
              <a:ea typeface="Times New Roman"/>
              <a:cs typeface="Arial"/>
            </a:endParaRPr>
          </a:p>
          <a:p>
            <a:pPr>
              <a:buFont typeface="Wingdings" panose="05000000000000000000" pitchFamily="2" charset="2"/>
              <a:buChar char="Ø"/>
            </a:pPr>
            <a:r>
              <a:rPr lang="tr-TR" sz="1600" dirty="0" smtClean="0">
                <a:solidFill>
                  <a:srgbClr val="270204"/>
                </a:solidFill>
                <a:latin typeface="Trebuchet MS"/>
                <a:ea typeface="Times New Roman"/>
                <a:cs typeface="Arial"/>
              </a:rPr>
              <a:t>Sevgili </a:t>
            </a:r>
            <a:r>
              <a:rPr lang="tr-TR" sz="1600" dirty="0">
                <a:solidFill>
                  <a:srgbClr val="270204"/>
                </a:solidFill>
                <a:latin typeface="Trebuchet MS"/>
                <a:ea typeface="Times New Roman"/>
                <a:cs typeface="Arial"/>
              </a:rPr>
              <a:t>Peygamberimiz (</a:t>
            </a:r>
            <a:r>
              <a:rPr lang="tr-TR" sz="1600" dirty="0" err="1">
                <a:solidFill>
                  <a:srgbClr val="270204"/>
                </a:solidFill>
                <a:latin typeface="Trebuchet MS"/>
                <a:ea typeface="Times New Roman"/>
                <a:cs typeface="Arial"/>
              </a:rPr>
              <a:t>s.a.v</a:t>
            </a:r>
            <a:r>
              <a:rPr lang="tr-TR" sz="1600" dirty="0">
                <a:solidFill>
                  <a:srgbClr val="270204"/>
                </a:solidFill>
                <a:latin typeface="Trebuchet MS"/>
                <a:ea typeface="Times New Roman"/>
                <a:cs typeface="Arial"/>
              </a:rPr>
              <a:t>.), abdestin nasıl alınacağını soran bir kimseye, bizzat abdest alarak gösterdi. Hatta bazı rivayetler, bunu üç defa yaptığını nakleder.</a:t>
            </a:r>
            <a:endParaRPr lang="tr-TR" sz="1600" dirty="0"/>
          </a:p>
        </p:txBody>
      </p:sp>
    </p:spTree>
    <p:extLst>
      <p:ext uri="{BB962C8B-B14F-4D97-AF65-F5344CB8AC3E}">
        <p14:creationId xmlns:p14="http://schemas.microsoft.com/office/powerpoint/2010/main" val="424696471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2" y="699542"/>
            <a:ext cx="6196405" cy="3592761"/>
          </a:xfrm>
        </p:spPr>
        <p:txBody>
          <a:bodyPr>
            <a:noAutofit/>
          </a:bodyPr>
          <a:lstStyle/>
          <a:p>
            <a:pPr marL="0" indent="0" algn="ctr">
              <a:buNone/>
            </a:pPr>
            <a:r>
              <a:rPr lang="tr-TR" sz="4800" b="1" dirty="0" smtClean="0">
                <a:solidFill>
                  <a:srgbClr val="0070C0"/>
                </a:solidFill>
              </a:rPr>
              <a:t>  </a:t>
            </a:r>
            <a:r>
              <a:rPr lang="tr-TR" sz="4800" b="1" dirty="0" smtClean="0">
                <a:solidFill>
                  <a:srgbClr val="0070C0"/>
                </a:solidFill>
                <a:effectLst>
                  <a:outerShdw blurRad="38100" dist="38100" dir="2700000" algn="tl">
                    <a:srgbClr val="000000">
                      <a:alpha val="43137"/>
                    </a:srgbClr>
                  </a:outerShdw>
                </a:effectLst>
              </a:rPr>
              <a:t>BENİ DİNLEDİĞİNİZ                         </a:t>
            </a:r>
          </a:p>
          <a:p>
            <a:pPr marL="0" lvl="0" indent="0">
              <a:buClr>
                <a:srgbClr val="AA2B1E"/>
              </a:buClr>
              <a:buNone/>
            </a:pPr>
            <a:r>
              <a:rPr lang="tr-TR" sz="4800" b="1" dirty="0" smtClean="0">
                <a:solidFill>
                  <a:srgbClr val="0070C0"/>
                </a:solidFill>
                <a:effectLst>
                  <a:outerShdw blurRad="38100" dist="38100" dir="2700000" algn="tl">
                    <a:srgbClr val="000000">
                      <a:alpha val="43137"/>
                    </a:srgbClr>
                  </a:outerShdw>
                </a:effectLst>
              </a:rPr>
              <a:t>                İÇİN</a:t>
            </a:r>
            <a:endParaRPr lang="tr-TR" sz="4800" b="1" dirty="0">
              <a:solidFill>
                <a:srgbClr val="0070C0"/>
              </a:solidFill>
              <a:effectLst>
                <a:outerShdw blurRad="38100" dist="38100" dir="2700000" algn="tl">
                  <a:srgbClr val="000000">
                    <a:alpha val="43137"/>
                  </a:srgbClr>
                </a:outerShdw>
              </a:effectLst>
            </a:endParaRPr>
          </a:p>
          <a:p>
            <a:pPr marL="0" indent="0" algn="ctr">
              <a:buNone/>
            </a:pPr>
            <a:r>
              <a:rPr lang="tr-TR" sz="4800" b="1" dirty="0" smtClean="0">
                <a:solidFill>
                  <a:srgbClr val="0070C0"/>
                </a:solidFill>
                <a:effectLst>
                  <a:outerShdw blurRad="38100" dist="38100" dir="2700000" algn="tl">
                    <a:srgbClr val="000000">
                      <a:alpha val="43137"/>
                    </a:srgbClr>
                  </a:outerShdw>
                </a:effectLst>
              </a:rPr>
              <a:t>  TEŞEKKÜR EDERİM</a:t>
            </a:r>
            <a:r>
              <a:rPr lang="tr-TR" sz="4800" b="1" dirty="0" smtClean="0">
                <a:solidFill>
                  <a:srgbClr val="0070C0"/>
                </a:solidFill>
              </a:rPr>
              <a:t>!</a:t>
            </a:r>
            <a:endParaRPr lang="tr-TR" sz="4800" b="1" dirty="0">
              <a:solidFill>
                <a:srgbClr val="0070C0"/>
              </a:solidFill>
            </a:endParaRPr>
          </a:p>
        </p:txBody>
      </p:sp>
    </p:spTree>
    <p:extLst>
      <p:ext uri="{BB962C8B-B14F-4D97-AF65-F5344CB8AC3E}">
        <p14:creationId xmlns:p14="http://schemas.microsoft.com/office/powerpoint/2010/main" val="382490226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9" y="951570"/>
            <a:ext cx="7408333" cy="3510390"/>
          </a:xfrm>
        </p:spPr>
        <p:txBody>
          <a:bodyPr>
            <a:normAutofit fontScale="85000" lnSpcReduction="10000"/>
          </a:bodyPr>
          <a:lstStyle/>
          <a:p>
            <a:endParaRPr lang="tr-TR" dirty="0" smtClean="0">
              <a:solidFill>
                <a:srgbClr val="222222"/>
              </a:solidFill>
              <a:latin typeface="Arial"/>
              <a:ea typeface="Calibri"/>
            </a:endParaRPr>
          </a:p>
          <a:p>
            <a:pPr>
              <a:buFont typeface="Wingdings" panose="05000000000000000000" pitchFamily="2" charset="2"/>
              <a:buChar char="Ø"/>
            </a:pPr>
            <a:r>
              <a:rPr lang="tr-TR" dirty="0" smtClean="0">
                <a:solidFill>
                  <a:srgbClr val="222222"/>
                </a:solidFill>
                <a:latin typeface="Arial"/>
                <a:ea typeface="Calibri"/>
              </a:rPr>
              <a:t>Bu </a:t>
            </a:r>
            <a:r>
              <a:rPr lang="tr-TR" dirty="0">
                <a:solidFill>
                  <a:srgbClr val="222222"/>
                </a:solidFill>
                <a:latin typeface="Arial"/>
                <a:ea typeface="Calibri"/>
              </a:rPr>
              <a:t>ilkeler çerçevesinde Hz. Peygamber (</a:t>
            </a:r>
            <a:r>
              <a:rPr lang="tr-TR" dirty="0" err="1">
                <a:solidFill>
                  <a:srgbClr val="222222"/>
                </a:solidFill>
                <a:latin typeface="Arial"/>
                <a:ea typeface="Calibri"/>
              </a:rPr>
              <a:t>asm</a:t>
            </a:r>
            <a:r>
              <a:rPr lang="tr-TR" dirty="0">
                <a:solidFill>
                  <a:srgbClr val="222222"/>
                </a:solidFill>
                <a:latin typeface="Arial"/>
                <a:ea typeface="Calibri"/>
              </a:rPr>
              <a:t>)'in eğitim-öğretimle ilgili faaliyetlerine temas etmek yerinde olacaktır. O, daha Mekke döneminde, kendisine </a:t>
            </a:r>
            <a:r>
              <a:rPr lang="tr-TR" dirty="0" err="1">
                <a:solidFill>
                  <a:srgbClr val="222222"/>
                </a:solidFill>
                <a:latin typeface="Arial"/>
                <a:ea typeface="Calibri"/>
              </a:rPr>
              <a:t>vahyedilen</a:t>
            </a:r>
            <a:r>
              <a:rPr lang="tr-TR" dirty="0">
                <a:solidFill>
                  <a:srgbClr val="222222"/>
                </a:solidFill>
                <a:latin typeface="Arial"/>
                <a:ea typeface="Calibri"/>
              </a:rPr>
              <a:t> ayetlerin yazılmasına ve bu suretle korunmasına önem vermiştir. Ayetlerin çoğaltılarak dağıtılmasını teşvik etmiştir. Mekke döneminin ilk yıllarında </a:t>
            </a:r>
            <a:r>
              <a:rPr lang="tr-TR" b="1" dirty="0" err="1">
                <a:solidFill>
                  <a:srgbClr val="222222"/>
                </a:solidFill>
                <a:latin typeface="Arial"/>
                <a:ea typeface="Calibri"/>
              </a:rPr>
              <a:t>Dârü'l-Erkam</a:t>
            </a:r>
            <a:r>
              <a:rPr lang="tr-TR" dirty="0" err="1">
                <a:solidFill>
                  <a:srgbClr val="222222"/>
                </a:solidFill>
                <a:latin typeface="Arial"/>
                <a:ea typeface="Calibri"/>
              </a:rPr>
              <a:t>'ı</a:t>
            </a:r>
            <a:r>
              <a:rPr lang="tr-TR" dirty="0">
                <a:solidFill>
                  <a:srgbClr val="222222"/>
                </a:solidFill>
                <a:latin typeface="Arial"/>
                <a:ea typeface="Calibri"/>
              </a:rPr>
              <a:t> bir eğitim-öğretim merkezi olarak kullanmıştır. Burada, Kur'an </a:t>
            </a:r>
            <a:r>
              <a:rPr lang="tr-TR" dirty="0" err="1">
                <a:solidFill>
                  <a:srgbClr val="222222"/>
                </a:solidFill>
                <a:latin typeface="Arial"/>
                <a:ea typeface="Calibri"/>
              </a:rPr>
              <a:t>âyetleri</a:t>
            </a:r>
            <a:r>
              <a:rPr lang="tr-TR" dirty="0">
                <a:solidFill>
                  <a:srgbClr val="222222"/>
                </a:solidFill>
                <a:latin typeface="Arial"/>
                <a:ea typeface="Calibri"/>
              </a:rPr>
              <a:t> okunuyor, yazılıyor, dinî bilgiler öğreniliyor ve bu bilgilerin pratik uygulaması yapılıyordu. İslâm'ı öğrenmek isteyenler de buraya geliyorlardı. </a:t>
            </a:r>
            <a:endParaRPr lang="tr-TR" dirty="0"/>
          </a:p>
        </p:txBody>
      </p:sp>
    </p:spTree>
    <p:extLst>
      <p:ext uri="{BB962C8B-B14F-4D97-AF65-F5344CB8AC3E}">
        <p14:creationId xmlns:p14="http://schemas.microsoft.com/office/powerpoint/2010/main" val="108801029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8" y="1491632"/>
            <a:ext cx="7408333" cy="3102992"/>
          </a:xfrm>
        </p:spPr>
        <p:txBody>
          <a:bodyPr/>
          <a:lstStyle/>
          <a:p>
            <a:pPr>
              <a:spcAft>
                <a:spcPts val="1248"/>
              </a:spcAft>
              <a:buFont typeface="Wingdings" panose="05000000000000000000" pitchFamily="2" charset="2"/>
              <a:buChar char="Ø"/>
            </a:pPr>
            <a:r>
              <a:rPr lang="tr-TR" dirty="0">
                <a:solidFill>
                  <a:srgbClr val="222222"/>
                </a:solidFill>
                <a:latin typeface="Arial"/>
                <a:ea typeface="Times New Roman"/>
              </a:rPr>
              <a:t>Hz. Peygamber (</a:t>
            </a:r>
            <a:r>
              <a:rPr lang="tr-TR" dirty="0" err="1">
                <a:solidFill>
                  <a:srgbClr val="222222"/>
                </a:solidFill>
                <a:latin typeface="Arial"/>
                <a:ea typeface="Times New Roman"/>
              </a:rPr>
              <a:t>asm</a:t>
            </a:r>
            <a:r>
              <a:rPr lang="tr-TR" dirty="0">
                <a:solidFill>
                  <a:srgbClr val="222222"/>
                </a:solidFill>
                <a:latin typeface="Arial"/>
                <a:ea typeface="Times New Roman"/>
              </a:rPr>
              <a:t>), hicretten iki yıl önce Mekke'ye gelip </a:t>
            </a:r>
            <a:r>
              <a:rPr lang="tr-TR" b="1" dirty="0">
                <a:solidFill>
                  <a:srgbClr val="222222"/>
                </a:solidFill>
                <a:latin typeface="Arial"/>
                <a:ea typeface="Times New Roman"/>
              </a:rPr>
              <a:t>Akabe </a:t>
            </a:r>
            <a:r>
              <a:rPr lang="tr-TR" dirty="0">
                <a:solidFill>
                  <a:srgbClr val="222222"/>
                </a:solidFill>
                <a:latin typeface="Arial"/>
                <a:ea typeface="Times New Roman"/>
              </a:rPr>
              <a:t>mevkiinde Müslüman olan Medinelilerin eğitimi ile de ilgilenmiş; onların isteği üzerine Kur'an'ı ve İslâm'ın prensiplerini öğretmek için Medine'ye öğretmen göndermiştir.</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35545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221600"/>
            <a:ext cx="7408333" cy="3402378"/>
          </a:xfrm>
        </p:spPr>
        <p:txBody>
          <a:bodyPr>
            <a:normAutofit fontScale="85000" lnSpcReduction="20000"/>
          </a:bodyPr>
          <a:lstStyle/>
          <a:p>
            <a:pPr>
              <a:buFont typeface="Wingdings" panose="05000000000000000000" pitchFamily="2" charset="2"/>
              <a:buChar char="Ø"/>
            </a:pPr>
            <a:r>
              <a:rPr lang="tr-TR" dirty="0">
                <a:solidFill>
                  <a:srgbClr val="222222"/>
                </a:solidFill>
                <a:latin typeface="Arial"/>
                <a:ea typeface="Calibri"/>
              </a:rPr>
              <a:t>Hicretten sonra Medine'de Hz. Peygamber (</a:t>
            </a:r>
            <a:r>
              <a:rPr lang="tr-TR" dirty="0" err="1">
                <a:solidFill>
                  <a:srgbClr val="222222"/>
                </a:solidFill>
                <a:latin typeface="Arial"/>
                <a:ea typeface="Calibri"/>
              </a:rPr>
              <a:t>asm</a:t>
            </a:r>
            <a:r>
              <a:rPr lang="tr-TR" dirty="0">
                <a:solidFill>
                  <a:srgbClr val="222222"/>
                </a:solidFill>
                <a:latin typeface="Arial"/>
                <a:ea typeface="Calibri"/>
              </a:rPr>
              <a:t>)'in ilk ve önemli faaliyetlerinden birisi, bir ibadet mahalli olmasının yanında, aynı zamanda eğitim-öğretim merkezi olan, </a:t>
            </a:r>
            <a:r>
              <a:rPr lang="tr-TR" b="1" dirty="0" err="1">
                <a:solidFill>
                  <a:srgbClr val="222222"/>
                </a:solidFill>
                <a:latin typeface="Arial"/>
                <a:ea typeface="Calibri"/>
              </a:rPr>
              <a:t>Mescid</a:t>
            </a:r>
            <a:r>
              <a:rPr lang="tr-TR" b="1" dirty="0">
                <a:solidFill>
                  <a:srgbClr val="222222"/>
                </a:solidFill>
                <a:latin typeface="Arial"/>
                <a:ea typeface="Calibri"/>
              </a:rPr>
              <a:t>-i </a:t>
            </a:r>
            <a:r>
              <a:rPr lang="tr-TR" b="1" dirty="0" err="1">
                <a:solidFill>
                  <a:srgbClr val="222222"/>
                </a:solidFill>
                <a:latin typeface="Arial"/>
                <a:ea typeface="Calibri"/>
              </a:rPr>
              <a:t>Nebevî'</a:t>
            </a:r>
            <a:r>
              <a:rPr lang="tr-TR" dirty="0" err="1">
                <a:solidFill>
                  <a:srgbClr val="222222"/>
                </a:solidFill>
                <a:latin typeface="Arial"/>
                <a:ea typeface="Calibri"/>
              </a:rPr>
              <a:t>yi</a:t>
            </a:r>
            <a:r>
              <a:rPr lang="tr-TR" dirty="0">
                <a:solidFill>
                  <a:srgbClr val="222222"/>
                </a:solidFill>
                <a:latin typeface="Arial"/>
                <a:ea typeface="Calibri"/>
              </a:rPr>
              <a:t> </a:t>
            </a:r>
            <a:r>
              <a:rPr lang="tr-TR" dirty="0" err="1">
                <a:solidFill>
                  <a:srgbClr val="222222"/>
                </a:solidFill>
                <a:latin typeface="Arial"/>
                <a:ea typeface="Calibri"/>
              </a:rPr>
              <a:t>inşâ</a:t>
            </a:r>
            <a:r>
              <a:rPr lang="tr-TR" dirty="0">
                <a:solidFill>
                  <a:srgbClr val="222222"/>
                </a:solidFill>
                <a:latin typeface="Arial"/>
                <a:ea typeface="Calibri"/>
              </a:rPr>
              <a:t> etmek olmuştur. </a:t>
            </a:r>
            <a:r>
              <a:rPr lang="tr-TR" dirty="0" err="1">
                <a:solidFill>
                  <a:srgbClr val="222222"/>
                </a:solidFill>
                <a:latin typeface="Arial"/>
                <a:ea typeface="Calibri"/>
              </a:rPr>
              <a:t>Mescid'in</a:t>
            </a:r>
            <a:r>
              <a:rPr lang="tr-TR" dirty="0">
                <a:solidFill>
                  <a:srgbClr val="222222"/>
                </a:solidFill>
                <a:latin typeface="Arial"/>
                <a:ea typeface="Calibri"/>
              </a:rPr>
              <a:t> bitişiğinde</a:t>
            </a:r>
            <a:r>
              <a:rPr lang="tr-TR" b="1" dirty="0">
                <a:solidFill>
                  <a:srgbClr val="222222"/>
                </a:solidFill>
                <a:latin typeface="Arial"/>
                <a:ea typeface="Calibri"/>
              </a:rPr>
              <a:t> "</a:t>
            </a:r>
            <a:r>
              <a:rPr lang="tr-TR" b="1" dirty="0" err="1">
                <a:solidFill>
                  <a:srgbClr val="222222"/>
                </a:solidFill>
                <a:latin typeface="Arial"/>
                <a:ea typeface="Calibri"/>
              </a:rPr>
              <a:t>Suffe</a:t>
            </a:r>
            <a:r>
              <a:rPr lang="tr-TR" b="1" dirty="0">
                <a:solidFill>
                  <a:srgbClr val="222222"/>
                </a:solidFill>
                <a:latin typeface="Arial"/>
                <a:ea typeface="Calibri"/>
              </a:rPr>
              <a:t>" </a:t>
            </a:r>
            <a:r>
              <a:rPr lang="tr-TR" dirty="0">
                <a:solidFill>
                  <a:srgbClr val="222222"/>
                </a:solidFill>
                <a:latin typeface="Arial"/>
                <a:ea typeface="Calibri"/>
              </a:rPr>
              <a:t>denilen mekanda kalan bazı </a:t>
            </a:r>
            <a:r>
              <a:rPr lang="tr-TR" dirty="0" err="1">
                <a:solidFill>
                  <a:srgbClr val="222222"/>
                </a:solidFill>
                <a:latin typeface="Arial"/>
                <a:ea typeface="Calibri"/>
              </a:rPr>
              <a:t>sahâbîler</a:t>
            </a:r>
            <a:r>
              <a:rPr lang="tr-TR" dirty="0">
                <a:solidFill>
                  <a:srgbClr val="222222"/>
                </a:solidFill>
                <a:latin typeface="Arial"/>
                <a:ea typeface="Calibri"/>
              </a:rPr>
              <a:t>, Kur'an ve yazı öğrenmekle meşgul oluyorlardı. İslâm'ın temel esaslarını öğrenmek üzere Medine'ye çeşitli bölgelerden gelenlerin bir kısmı da burada kalıyordu. </a:t>
            </a:r>
            <a:r>
              <a:rPr lang="tr-TR" dirty="0" err="1">
                <a:solidFill>
                  <a:srgbClr val="222222"/>
                </a:solidFill>
                <a:latin typeface="Arial"/>
                <a:ea typeface="Calibri"/>
              </a:rPr>
              <a:t>Suffe'deki</a:t>
            </a:r>
            <a:r>
              <a:rPr lang="tr-TR" dirty="0">
                <a:solidFill>
                  <a:srgbClr val="222222"/>
                </a:solidFill>
                <a:latin typeface="Arial"/>
                <a:ea typeface="Calibri"/>
              </a:rPr>
              <a:t> öğrenci sayısının kimi zaman dört yüze ulaştığı oluyordu. Hz. Peygamber (</a:t>
            </a:r>
            <a:r>
              <a:rPr lang="tr-TR" dirty="0" err="1">
                <a:solidFill>
                  <a:srgbClr val="222222"/>
                </a:solidFill>
                <a:latin typeface="Arial"/>
                <a:ea typeface="Calibri"/>
              </a:rPr>
              <a:t>asm</a:t>
            </a:r>
            <a:r>
              <a:rPr lang="tr-TR" dirty="0">
                <a:solidFill>
                  <a:srgbClr val="222222"/>
                </a:solidFill>
                <a:latin typeface="Arial"/>
                <a:ea typeface="Calibri"/>
              </a:rPr>
              <a:t>) burada bizzat ders verdiği gibi, Kur'an ve yazı öğretmek üzere muallimler de tayin ediyordu. </a:t>
            </a:r>
            <a:endParaRPr lang="tr-TR" dirty="0"/>
          </a:p>
        </p:txBody>
      </p:sp>
    </p:spTree>
    <p:extLst>
      <p:ext uri="{BB962C8B-B14F-4D97-AF65-F5344CB8AC3E}">
        <p14:creationId xmlns:p14="http://schemas.microsoft.com/office/powerpoint/2010/main" val="153978499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221600"/>
            <a:ext cx="7408333" cy="3402378"/>
          </a:xfrm>
        </p:spPr>
        <p:txBody>
          <a:bodyPr/>
          <a:lstStyle/>
          <a:p>
            <a:pPr>
              <a:spcAft>
                <a:spcPts val="1248"/>
              </a:spcAft>
              <a:buFont typeface="Wingdings" panose="05000000000000000000" pitchFamily="2" charset="2"/>
              <a:buChar char="Ø"/>
            </a:pPr>
            <a:r>
              <a:rPr lang="tr-TR" b="1" dirty="0">
                <a:solidFill>
                  <a:srgbClr val="222222"/>
                </a:solidFill>
                <a:latin typeface="Arial"/>
                <a:ea typeface="Times New Roman"/>
              </a:rPr>
              <a:t>Bedir savaşında </a:t>
            </a:r>
            <a:r>
              <a:rPr lang="tr-TR" dirty="0">
                <a:solidFill>
                  <a:srgbClr val="222222"/>
                </a:solidFill>
                <a:latin typeface="Arial"/>
                <a:ea typeface="Times New Roman"/>
              </a:rPr>
              <a:t>Müslümanların eline esir düşen müşrik askerlerden okur-yazar olup da kurtuluş fidyesi verecek parası bulunmayanlar, </a:t>
            </a:r>
            <a:r>
              <a:rPr lang="tr-TR" b="1" dirty="0">
                <a:solidFill>
                  <a:srgbClr val="222222"/>
                </a:solidFill>
                <a:latin typeface="Arial"/>
                <a:ea typeface="Times New Roman"/>
              </a:rPr>
              <a:t>on Müslüman çocuğuna yazı öğretmek suretiyle </a:t>
            </a:r>
            <a:r>
              <a:rPr lang="tr-TR" dirty="0">
                <a:solidFill>
                  <a:srgbClr val="222222"/>
                </a:solidFill>
                <a:latin typeface="Arial"/>
                <a:ea typeface="Times New Roman"/>
              </a:rPr>
              <a:t>serbest bırakılmışlardır. </a:t>
            </a:r>
            <a:r>
              <a:rPr lang="tr-TR" dirty="0" err="1">
                <a:solidFill>
                  <a:srgbClr val="222222"/>
                </a:solidFill>
                <a:latin typeface="Arial"/>
                <a:ea typeface="Times New Roman"/>
              </a:rPr>
              <a:t>Zeyd</a:t>
            </a:r>
            <a:r>
              <a:rPr lang="tr-TR" dirty="0">
                <a:solidFill>
                  <a:srgbClr val="222222"/>
                </a:solidFill>
                <a:latin typeface="Arial"/>
                <a:ea typeface="Times New Roman"/>
              </a:rPr>
              <a:t> b. </a:t>
            </a:r>
            <a:r>
              <a:rPr lang="tr-TR" dirty="0" err="1">
                <a:solidFill>
                  <a:srgbClr val="222222"/>
                </a:solidFill>
                <a:latin typeface="Arial"/>
                <a:ea typeface="Times New Roman"/>
              </a:rPr>
              <a:t>Sâbit</a:t>
            </a:r>
            <a:r>
              <a:rPr lang="tr-TR" dirty="0">
                <a:solidFill>
                  <a:srgbClr val="222222"/>
                </a:solidFill>
                <a:latin typeface="Arial"/>
                <a:ea typeface="Times New Roman"/>
              </a:rPr>
              <a:t> bu şekilde Arapça okuma yazma öğrenmiştir. Şüphesiz bu uygulama, o dönemin şartları dikkate alındığında muazzam bir gelişmedir.</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6140471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4" y="897565"/>
            <a:ext cx="7408333" cy="3618401"/>
          </a:xfrm>
        </p:spPr>
        <p:txBody>
          <a:bodyPr>
            <a:normAutofit fontScale="85000" lnSpcReduction="20000"/>
          </a:bodyPr>
          <a:lstStyle/>
          <a:p>
            <a:pPr>
              <a:spcAft>
                <a:spcPts val="1248"/>
              </a:spcAft>
              <a:buFont typeface="Wingdings" panose="05000000000000000000" pitchFamily="2" charset="2"/>
              <a:buChar char="Ø"/>
            </a:pPr>
            <a:r>
              <a:rPr lang="tr-TR" dirty="0">
                <a:solidFill>
                  <a:srgbClr val="222222"/>
                </a:solidFill>
                <a:latin typeface="Arial"/>
                <a:ea typeface="Times New Roman"/>
              </a:rPr>
              <a:t>Hz. Peygamber (</a:t>
            </a:r>
            <a:r>
              <a:rPr lang="tr-TR" dirty="0" err="1">
                <a:solidFill>
                  <a:srgbClr val="222222"/>
                </a:solidFill>
                <a:latin typeface="Arial"/>
                <a:ea typeface="Times New Roman"/>
              </a:rPr>
              <a:t>asm</a:t>
            </a:r>
            <a:r>
              <a:rPr lang="tr-TR" dirty="0">
                <a:solidFill>
                  <a:srgbClr val="222222"/>
                </a:solidFill>
                <a:latin typeface="Arial"/>
                <a:ea typeface="Times New Roman"/>
              </a:rPr>
              <a:t>) ilim öğrenmede kadın-erkek ayırımı gözetmemiş, erkeklerin </a:t>
            </a:r>
            <a:r>
              <a:rPr lang="tr-TR" dirty="0" err="1">
                <a:solidFill>
                  <a:srgbClr val="222222"/>
                </a:solidFill>
                <a:latin typeface="Arial"/>
                <a:ea typeface="Times New Roman"/>
              </a:rPr>
              <a:t>yanısıra</a:t>
            </a:r>
            <a:r>
              <a:rPr lang="tr-TR" dirty="0">
                <a:solidFill>
                  <a:srgbClr val="222222"/>
                </a:solidFill>
                <a:latin typeface="Arial"/>
                <a:ea typeface="Times New Roman"/>
              </a:rPr>
              <a:t> kadınların eğitimiyle de ilgilenmiştir. Onlara özel gün ayırarak konuşma yapmıştır. Onun zamanında kadın öğretmenler de vardı. Nitekim </a:t>
            </a:r>
            <a:r>
              <a:rPr lang="tr-TR" dirty="0" err="1">
                <a:solidFill>
                  <a:srgbClr val="222222"/>
                </a:solidFill>
                <a:latin typeface="Arial"/>
                <a:ea typeface="Times New Roman"/>
              </a:rPr>
              <a:t>Şifâ</a:t>
            </a:r>
            <a:r>
              <a:rPr lang="tr-TR" dirty="0">
                <a:solidFill>
                  <a:srgbClr val="222222"/>
                </a:solidFill>
                <a:latin typeface="Arial"/>
                <a:ea typeface="Times New Roman"/>
              </a:rPr>
              <a:t> (</a:t>
            </a:r>
            <a:r>
              <a:rPr lang="tr-TR" dirty="0" err="1">
                <a:solidFill>
                  <a:srgbClr val="222222"/>
                </a:solidFill>
                <a:latin typeface="Arial"/>
                <a:ea typeface="Times New Roman"/>
              </a:rPr>
              <a:t>Ümmü</a:t>
            </a:r>
            <a:r>
              <a:rPr lang="tr-TR" dirty="0">
                <a:solidFill>
                  <a:srgbClr val="222222"/>
                </a:solidFill>
                <a:latin typeface="Arial"/>
                <a:ea typeface="Times New Roman"/>
              </a:rPr>
              <a:t> Süleyman b. </a:t>
            </a:r>
            <a:r>
              <a:rPr lang="tr-TR" dirty="0" err="1">
                <a:solidFill>
                  <a:srgbClr val="222222"/>
                </a:solidFill>
                <a:latin typeface="Arial"/>
                <a:ea typeface="Times New Roman"/>
              </a:rPr>
              <a:t>Hayseme</a:t>
            </a:r>
            <a:r>
              <a:rPr lang="tr-TR" dirty="0">
                <a:solidFill>
                  <a:srgbClr val="222222"/>
                </a:solidFill>
                <a:latin typeface="Arial"/>
                <a:ea typeface="Times New Roman"/>
              </a:rPr>
              <a:t>), Hz. Peygamber (</a:t>
            </a:r>
            <a:r>
              <a:rPr lang="tr-TR" dirty="0" err="1">
                <a:solidFill>
                  <a:srgbClr val="222222"/>
                </a:solidFill>
                <a:latin typeface="Arial"/>
                <a:ea typeface="Times New Roman"/>
              </a:rPr>
              <a:t>asm</a:t>
            </a:r>
            <a:r>
              <a:rPr lang="tr-TR" dirty="0">
                <a:solidFill>
                  <a:srgbClr val="222222"/>
                </a:solidFill>
                <a:latin typeface="Arial"/>
                <a:ea typeface="Times New Roman"/>
              </a:rPr>
              <a:t>)'in hanımlarından Hz. Hafsa (</a:t>
            </a:r>
            <a:r>
              <a:rPr lang="tr-TR" dirty="0" err="1">
                <a:solidFill>
                  <a:srgbClr val="222222"/>
                </a:solidFill>
                <a:latin typeface="Arial"/>
                <a:ea typeface="Times New Roman"/>
              </a:rPr>
              <a:t>r.anha</a:t>
            </a:r>
            <a:r>
              <a:rPr lang="tr-TR" dirty="0">
                <a:solidFill>
                  <a:srgbClr val="222222"/>
                </a:solidFill>
                <a:latin typeface="Arial"/>
                <a:ea typeface="Times New Roman"/>
              </a:rPr>
              <a:t>)'ya yazı öğretmiştir. Hz. Peygamber (</a:t>
            </a:r>
            <a:r>
              <a:rPr lang="tr-TR" dirty="0" err="1">
                <a:solidFill>
                  <a:srgbClr val="222222"/>
                </a:solidFill>
                <a:latin typeface="Arial"/>
                <a:ea typeface="Times New Roman"/>
              </a:rPr>
              <a:t>asm</a:t>
            </a:r>
            <a:r>
              <a:rPr lang="tr-TR" dirty="0">
                <a:solidFill>
                  <a:srgbClr val="222222"/>
                </a:solidFill>
                <a:latin typeface="Arial"/>
                <a:ea typeface="Times New Roman"/>
              </a:rPr>
              <a:t>)'in hanımları kızların eğitim ve öğretimi ile ilgilenirlerdi. Onlar, evlerine gelen genç kızlara bildiklerini anlatırlardı. Bu kızlar da öğrendikleri bilgileri başkalarına aktarırlardı. Hz. </a:t>
            </a:r>
            <a:r>
              <a:rPr lang="tr-TR" dirty="0" err="1">
                <a:solidFill>
                  <a:srgbClr val="222222"/>
                </a:solidFill>
                <a:latin typeface="Arial"/>
                <a:ea typeface="Times New Roman"/>
              </a:rPr>
              <a:t>Aişe</a:t>
            </a:r>
            <a:r>
              <a:rPr lang="tr-TR" dirty="0">
                <a:solidFill>
                  <a:srgbClr val="222222"/>
                </a:solidFill>
                <a:latin typeface="Arial"/>
                <a:ea typeface="Times New Roman"/>
              </a:rPr>
              <a:t> ve </a:t>
            </a:r>
            <a:r>
              <a:rPr lang="tr-TR" dirty="0" err="1">
                <a:solidFill>
                  <a:srgbClr val="222222"/>
                </a:solidFill>
                <a:latin typeface="Arial"/>
                <a:ea typeface="Times New Roman"/>
              </a:rPr>
              <a:t>Ümmü</a:t>
            </a:r>
            <a:r>
              <a:rPr lang="tr-TR" dirty="0">
                <a:solidFill>
                  <a:srgbClr val="222222"/>
                </a:solidFill>
                <a:latin typeface="Arial"/>
                <a:ea typeface="Times New Roman"/>
              </a:rPr>
              <a:t> Seleme (</a:t>
            </a:r>
            <a:r>
              <a:rPr lang="tr-TR" dirty="0" err="1">
                <a:solidFill>
                  <a:srgbClr val="222222"/>
                </a:solidFill>
                <a:latin typeface="Arial"/>
                <a:ea typeface="Times New Roman"/>
              </a:rPr>
              <a:t>r.anhuma</a:t>
            </a:r>
            <a:r>
              <a:rPr lang="tr-TR" dirty="0">
                <a:solidFill>
                  <a:srgbClr val="222222"/>
                </a:solidFill>
                <a:latin typeface="Arial"/>
                <a:ea typeface="Times New Roman"/>
              </a:rPr>
              <a:t>) başta olmak üzere Hz. Peygamber (</a:t>
            </a:r>
            <a:r>
              <a:rPr lang="tr-TR" dirty="0" err="1">
                <a:solidFill>
                  <a:srgbClr val="222222"/>
                </a:solidFill>
                <a:latin typeface="Arial"/>
                <a:ea typeface="Times New Roman"/>
              </a:rPr>
              <a:t>asm</a:t>
            </a:r>
            <a:r>
              <a:rPr lang="tr-TR" dirty="0">
                <a:solidFill>
                  <a:srgbClr val="222222"/>
                </a:solidFill>
                <a:latin typeface="Arial"/>
                <a:ea typeface="Times New Roman"/>
              </a:rPr>
              <a:t>)'in hanımlarının ve daha başka kadınların eğitim ve öğretime büyük katkıları olmuştur.</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24011428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8" y="951570"/>
            <a:ext cx="7408333" cy="3643052"/>
          </a:xfrm>
        </p:spPr>
        <p:txBody>
          <a:bodyPr>
            <a:normAutofit fontScale="85000" lnSpcReduction="10000"/>
          </a:bodyPr>
          <a:lstStyle/>
          <a:p>
            <a:pPr>
              <a:spcAft>
                <a:spcPts val="1248"/>
              </a:spcAft>
              <a:buFont typeface="Wingdings" panose="05000000000000000000" pitchFamily="2" charset="2"/>
              <a:buChar char="Ø"/>
            </a:pPr>
            <a:r>
              <a:rPr lang="tr-TR" dirty="0">
                <a:solidFill>
                  <a:srgbClr val="222222"/>
                </a:solidFill>
                <a:latin typeface="Arial"/>
                <a:ea typeface="Times New Roman"/>
              </a:rPr>
              <a:t>Hz. Peygamber (</a:t>
            </a:r>
            <a:r>
              <a:rPr lang="tr-TR" dirty="0" err="1">
                <a:solidFill>
                  <a:srgbClr val="222222"/>
                </a:solidFill>
                <a:latin typeface="Arial"/>
                <a:ea typeface="Times New Roman"/>
              </a:rPr>
              <a:t>asm</a:t>
            </a:r>
            <a:r>
              <a:rPr lang="tr-TR" dirty="0">
                <a:solidFill>
                  <a:srgbClr val="222222"/>
                </a:solidFill>
                <a:latin typeface="Arial"/>
                <a:ea typeface="Times New Roman"/>
              </a:rPr>
              <a:t>) eğitimde kolaylaştırıcı metotlar takip etmeyi, sabrı ve tahammülü teşvik ve tavsiye etmiş; öfkeye ve şiddete yer verilmemesini istemiştir. Nitekim bir sözünde </a:t>
            </a:r>
            <a:r>
              <a:rPr lang="tr-TR" b="1" dirty="0">
                <a:solidFill>
                  <a:srgbClr val="222222"/>
                </a:solidFill>
                <a:latin typeface="Arial"/>
                <a:ea typeface="Times New Roman"/>
              </a:rPr>
              <a:t>"Öğretin, kolaylaştırın, zorlaştırmayın, öfkelendiğiniz zaman susun!" </a:t>
            </a:r>
            <a:r>
              <a:rPr lang="tr-TR" dirty="0">
                <a:solidFill>
                  <a:srgbClr val="222222"/>
                </a:solidFill>
                <a:latin typeface="Arial"/>
                <a:ea typeface="Times New Roman"/>
              </a:rPr>
              <a:t>demiş ve </a:t>
            </a:r>
            <a:r>
              <a:rPr lang="tr-TR" b="1" dirty="0">
                <a:solidFill>
                  <a:srgbClr val="222222"/>
                </a:solidFill>
                <a:latin typeface="Arial"/>
                <a:ea typeface="Times New Roman"/>
              </a:rPr>
              <a:t>"Öfkelendiğiniz zaman susun!" </a:t>
            </a:r>
            <a:r>
              <a:rPr lang="tr-TR" dirty="0">
                <a:solidFill>
                  <a:srgbClr val="222222"/>
                </a:solidFill>
                <a:latin typeface="Arial"/>
                <a:ea typeface="Times New Roman"/>
              </a:rPr>
              <a:t>sözünü üç defa tekrar </a:t>
            </a:r>
            <a:r>
              <a:rPr lang="tr-TR" dirty="0" err="1" smtClean="0">
                <a:solidFill>
                  <a:srgbClr val="222222"/>
                </a:solidFill>
                <a:latin typeface="Arial"/>
                <a:ea typeface="Times New Roman"/>
              </a:rPr>
              <a:t>etmiştir.Bir</a:t>
            </a:r>
            <a:r>
              <a:rPr lang="tr-TR" dirty="0" smtClean="0">
                <a:solidFill>
                  <a:srgbClr val="222222"/>
                </a:solidFill>
                <a:latin typeface="Arial"/>
                <a:ea typeface="Times New Roman"/>
              </a:rPr>
              <a:t> </a:t>
            </a:r>
            <a:r>
              <a:rPr lang="tr-TR" dirty="0">
                <a:solidFill>
                  <a:srgbClr val="222222"/>
                </a:solidFill>
                <a:latin typeface="Arial"/>
                <a:ea typeface="Times New Roman"/>
              </a:rPr>
              <a:t>eğitici olarak onun hakkında </a:t>
            </a:r>
            <a:r>
              <a:rPr lang="tr-TR" dirty="0" err="1">
                <a:solidFill>
                  <a:srgbClr val="222222"/>
                </a:solidFill>
                <a:latin typeface="Arial"/>
                <a:ea typeface="Times New Roman"/>
              </a:rPr>
              <a:t>sahâbede</a:t>
            </a:r>
            <a:r>
              <a:rPr lang="tr-TR" dirty="0">
                <a:solidFill>
                  <a:srgbClr val="222222"/>
                </a:solidFill>
                <a:latin typeface="Arial"/>
                <a:ea typeface="Times New Roman"/>
              </a:rPr>
              <a:t> oluşan imaj son derece olumludur. Muaviye b. Hakem es-</a:t>
            </a:r>
            <a:r>
              <a:rPr lang="tr-TR" dirty="0" err="1">
                <a:solidFill>
                  <a:srgbClr val="222222"/>
                </a:solidFill>
                <a:latin typeface="Arial"/>
                <a:ea typeface="Times New Roman"/>
              </a:rPr>
              <a:t>Sülemi</a:t>
            </a:r>
            <a:r>
              <a:rPr lang="tr-TR" dirty="0">
                <a:solidFill>
                  <a:srgbClr val="222222"/>
                </a:solidFill>
                <a:latin typeface="Arial"/>
                <a:ea typeface="Times New Roman"/>
              </a:rPr>
              <a:t> adlı </a:t>
            </a:r>
            <a:r>
              <a:rPr lang="tr-TR" dirty="0" err="1">
                <a:solidFill>
                  <a:srgbClr val="222222"/>
                </a:solidFill>
                <a:latin typeface="Arial"/>
                <a:ea typeface="Times New Roman"/>
              </a:rPr>
              <a:t>sahâbî</a:t>
            </a:r>
            <a:r>
              <a:rPr lang="tr-TR" dirty="0">
                <a:solidFill>
                  <a:srgbClr val="222222"/>
                </a:solidFill>
                <a:latin typeface="Arial"/>
                <a:ea typeface="Times New Roman"/>
              </a:rPr>
              <a:t>, bu hususta şunları </a:t>
            </a:r>
            <a:r>
              <a:rPr lang="tr-TR" dirty="0" err="1">
                <a:solidFill>
                  <a:srgbClr val="222222"/>
                </a:solidFill>
                <a:latin typeface="Arial"/>
                <a:ea typeface="Times New Roman"/>
              </a:rPr>
              <a:t>söylemiştir:</a:t>
            </a:r>
            <a:r>
              <a:rPr lang="tr-TR" i="1" dirty="0" err="1">
                <a:solidFill>
                  <a:srgbClr val="222222"/>
                </a:solidFill>
                <a:latin typeface="Arial"/>
                <a:ea typeface="Times New Roman"/>
              </a:rPr>
              <a:t>"Ben</a:t>
            </a:r>
            <a:r>
              <a:rPr lang="tr-TR" i="1" dirty="0">
                <a:solidFill>
                  <a:srgbClr val="222222"/>
                </a:solidFill>
                <a:latin typeface="Arial"/>
                <a:ea typeface="Times New Roman"/>
              </a:rPr>
              <a:t> </a:t>
            </a:r>
            <a:r>
              <a:rPr lang="tr-TR" i="1" dirty="0" err="1">
                <a:solidFill>
                  <a:srgbClr val="222222"/>
                </a:solidFill>
                <a:latin typeface="Arial"/>
                <a:ea typeface="Times New Roman"/>
              </a:rPr>
              <a:t>Resûlüllah'tan</a:t>
            </a:r>
            <a:r>
              <a:rPr lang="tr-TR" i="1" dirty="0">
                <a:solidFill>
                  <a:srgbClr val="222222"/>
                </a:solidFill>
                <a:latin typeface="Arial"/>
                <a:ea typeface="Times New Roman"/>
              </a:rPr>
              <a:t> daha güzel eğitim veren bir öğretmen görmedim. Beni ne azarladı, ne dövdü ve ne de hakaret etti."</a:t>
            </a:r>
            <a:r>
              <a:rPr lang="tr-TR" dirty="0">
                <a:solidFill>
                  <a:srgbClr val="222222"/>
                </a:solidFill>
                <a:latin typeface="Arial"/>
                <a:ea typeface="Times New Roman"/>
              </a:rPr>
              <a:t>10</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199639674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175</TotalTime>
  <Words>1399</Words>
  <Application>Microsoft Office PowerPoint</Application>
  <PresentationFormat>Ekran Gösterisi (16:9)</PresentationFormat>
  <Paragraphs>80</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Raptiye</vt:lpstr>
      <vt:lpstr>SEVGİLİ PEYGAMBERİMİZ HZ.MUHAMMED (S.A.V)’İN EĞİTİM ANLAYIŞI, İLİM ÖĞRENMEYE VE EĞİTİME VERDİĞİ ÖNEM VE EĞİTİM ÖĞRETİM METODLARI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vt:lpstr>
      <vt:lpstr> 1. İnandırdı, Ümit ve Müjde Verdi</vt:lpstr>
      <vt:lpstr>2. Olumlu Davranışları Ödüllendirdi ve Takdir Etti </vt:lpstr>
      <vt:lpstr>3. Soru Sorarak İlgi Uyandırdı </vt:lpstr>
      <vt:lpstr>4. Anlatacaklarını Zamana Yaydı, Tedriç Kanununa Riayet Etti </vt:lpstr>
      <vt:lpstr>5. Örnekler Vererek Anlattı </vt:lpstr>
      <vt:lpstr>6. Öğretmek İçin Hikâyelerden Faydalandı </vt:lpstr>
      <vt:lpstr>7. Çocukları Camiye ve İlim Meclislerine Götürdü </vt:lpstr>
      <vt:lpstr>8. Çocuklara Sabırlı Olmayı Öğretti </vt:lpstr>
      <vt:lpstr>9. Çocukları İşe Alıştırdı </vt:lpstr>
      <vt:lpstr>10. Yumuşak ve Hoşgörülü Davrandı </vt:lpstr>
      <vt:lpstr> 11. Anlattıklarının Zihinlere Yerleşmesi İçin Sözlerini Tekrarladı </vt:lpstr>
      <vt:lpstr>12. İnsanların Anlayabileceği Şekilde Konuştu </vt:lpstr>
      <vt:lpstr>13. Çocuklara Öncelik Verdi </vt:lpstr>
      <vt:lpstr>14. İnsanı Değil, Davranışı Eleştirirdi </vt:lpstr>
      <vt:lpstr>15. Çocuklara Yalan Vaatlerde Bulunmayı Yasakladı </vt:lpstr>
      <vt:lpstr>16. Çocuklarla Birlikte Oynadı </vt:lpstr>
      <vt:lpstr>17. Çocukların Hakkına Riayet Etti </vt:lpstr>
      <vt:lpstr>18. Çocuklara Temizliği Öğretti </vt:lpstr>
      <vt:lpstr>19. Öğrettiklerini Yazdırdı </vt:lpstr>
      <vt:lpstr>20. Yabancı Dil Öğrenmeyi Tavsiye Etti </vt:lpstr>
      <vt:lpstr>21. Şekil Çizerek, Benzetmeler Yaparak ve Beden Diliyle Anlattı </vt:lpstr>
      <vt:lpstr>22. Anlattıklarını Uyguladı, Yaşayarak Öğretti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cahide yanar</dc:creator>
  <cp:lastModifiedBy>win10</cp:lastModifiedBy>
  <cp:revision>18</cp:revision>
  <dcterms:created xsi:type="dcterms:W3CDTF">2018-11-11T16:34:01Z</dcterms:created>
  <dcterms:modified xsi:type="dcterms:W3CDTF">2018-11-13T19:27:30Z</dcterms:modified>
</cp:coreProperties>
</file>